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07" d="100"/>
          <a:sy n="107" d="100"/>
        </p:scale>
        <p:origin x="71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title>
      <c:tx>
        <c:rich>
          <a:bodyPr/>
          <a:lstStyle/>
          <a:p>
            <a:pPr>
              <a:defRPr sz="1400" b="0" i="0" u="none" strike="noStrike">
                <a:solidFill>
                  <a:srgbClr val="2A0F5E"/>
                </a:solidFill>
                <a:latin typeface="+mn-lt"/>
              </a:defRPr>
            </a:pPr>
            <a:r>
              <a:rPr sz="1400" b="0" i="0" u="none" strike="noStrike">
                <a:solidFill>
                  <a:srgbClr val="2A0F5E"/>
                </a:solidFill>
                <a:latin typeface="+mn-lt"/>
              </a:rPr>
              <a:t>Replace with your result (e.g., mean scores)</a:t>
            </a:r>
          </a:p>
        </c:rich>
      </c:tx>
      <c:overlay val="0"/>
    </c:title>
    <c:autoTitleDeleted val="0"/>
    <c:plotArea>
      <c:layout/>
      <c:barChart>
        <c:barDir val="col"/>
        <c:grouping val="clustered"/>
        <c:varyColors val="0"/>
        <c:ser>
          <c:idx val="0"/>
          <c:order val="0"/>
          <c:tx>
            <c:strRef>
              <c:f>Sheet1!$B$1</c:f>
              <c:strCache>
                <c:ptCount val="1"/>
                <c:pt idx="0">
                  <c:v>Mean score</c:v>
                </c:pt>
              </c:strCache>
            </c:strRef>
          </c:tx>
          <c:spPr>
            <a:solidFill>
              <a:srgbClr val="8000ED"/>
            </a:solidFill>
            <a:effectLst/>
          </c:spPr>
          <c:invertIfNegative val="0"/>
          <c:dPt>
            <c:idx val="0"/>
            <c:invertIfNegative val="0"/>
            <c:bubble3D val="0"/>
            <c:extLst>
              <c:ext xmlns:c16="http://schemas.microsoft.com/office/drawing/2014/chart" uri="{C3380CC4-5D6E-409C-BE32-E72D297353CC}">
                <c16:uniqueId val="{00000001-CB13-4F9C-B938-B9A82BA8C4BC}"/>
              </c:ext>
            </c:extLst>
          </c:dPt>
          <c:dPt>
            <c:idx val="1"/>
            <c:invertIfNegative val="0"/>
            <c:bubble3D val="0"/>
            <c:spPr>
              <a:solidFill>
                <a:srgbClr val="D000D5"/>
              </a:solidFill>
              <a:effectLst/>
            </c:spPr>
            <c:extLst>
              <c:ext xmlns:c16="http://schemas.microsoft.com/office/drawing/2014/chart" uri="{C3380CC4-5D6E-409C-BE32-E72D297353CC}">
                <c16:uniqueId val="{00000003-CB13-4F9C-B938-B9A82BA8C4BC}"/>
              </c:ext>
            </c:extLst>
          </c:dPt>
          <c:dPt>
            <c:idx val="2"/>
            <c:invertIfNegative val="0"/>
            <c:bubble3D val="0"/>
            <c:spPr>
              <a:solidFill>
                <a:srgbClr val="009DA8"/>
              </a:solidFill>
              <a:effectLst/>
            </c:spPr>
            <c:extLst>
              <c:ext xmlns:c16="http://schemas.microsoft.com/office/drawing/2014/chart" uri="{C3380CC4-5D6E-409C-BE32-E72D297353CC}">
                <c16:uniqueId val="{00000005-CB13-4F9C-B938-B9A82BA8C4BC}"/>
              </c:ext>
            </c:extLst>
          </c:dPt>
          <c:dPt>
            <c:idx val="3"/>
            <c:invertIfNegative val="0"/>
            <c:bubble3D val="0"/>
            <c:spPr>
              <a:solidFill>
                <a:srgbClr val="0755EE"/>
              </a:solidFill>
              <a:effectLst/>
            </c:spPr>
            <c:extLst>
              <c:ext xmlns:c16="http://schemas.microsoft.com/office/drawing/2014/chart" uri="{C3380CC4-5D6E-409C-BE32-E72D297353CC}">
                <c16:uniqueId val="{00000007-CB13-4F9C-B938-B9A82BA8C4BC}"/>
              </c:ext>
            </c:extLst>
          </c:dPt>
          <c:dPt>
            <c:idx val="4"/>
            <c:invertIfNegative val="0"/>
            <c:bubble3D val="0"/>
            <c:spPr>
              <a:solidFill>
                <a:srgbClr val="A333F2"/>
              </a:solidFill>
              <a:effectLst/>
            </c:spPr>
            <c:extLst>
              <c:ext xmlns:c16="http://schemas.microsoft.com/office/drawing/2014/chart" uri="{C3380CC4-5D6E-409C-BE32-E72D297353CC}">
                <c16:uniqueId val="{00000009-CB13-4F9C-B938-B9A82BA8C4BC}"/>
              </c:ext>
            </c:extLst>
          </c:dPt>
          <c:dLbls>
            <c:numFmt formatCode="0.0" sourceLinked="0"/>
            <c:spPr>
              <a:noFill/>
              <a:ln>
                <a:noFill/>
              </a:ln>
              <a:effectLst/>
            </c:spPr>
            <c:txPr>
              <a:bodyPr/>
              <a:lstStyle/>
              <a:p>
                <a:pPr>
                  <a:defRPr sz="1200" b="0" i="0" u="none" strike="noStrike">
                    <a:solidFill>
                      <a:srgbClr val="2B2147"/>
                    </a:solidFill>
                    <a:latin typeface="+mn-lt"/>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Item A</c:v>
                </c:pt>
                <c:pt idx="1">
                  <c:v>Item B</c:v>
                </c:pt>
                <c:pt idx="2">
                  <c:v>Item C</c:v>
                </c:pt>
                <c:pt idx="3">
                  <c:v>Item D</c:v>
                </c:pt>
                <c:pt idx="4">
                  <c:v>Item E</c:v>
                </c:pt>
              </c:strCache>
            </c:strRef>
          </c:cat>
          <c:val>
            <c:numRef>
              <c:f>Sheet1!$B$2:$B$6</c:f>
              <c:numCache>
                <c:formatCode>General</c:formatCode>
                <c:ptCount val="5"/>
                <c:pt idx="0">
                  <c:v>4.2</c:v>
                </c:pt>
                <c:pt idx="1">
                  <c:v>3.9</c:v>
                </c:pt>
                <c:pt idx="2">
                  <c:v>4.5</c:v>
                </c:pt>
                <c:pt idx="3">
                  <c:v>3.6</c:v>
                </c:pt>
                <c:pt idx="4">
                  <c:v>4.0999999999999996</c:v>
                </c:pt>
              </c:numCache>
            </c:numRef>
          </c:val>
          <c:extLst>
            <c:ext xmlns:c16="http://schemas.microsoft.com/office/drawing/2014/chart" uri="{C3380CC4-5D6E-409C-BE32-E72D297353CC}">
              <c16:uniqueId val="{0000000A-CB13-4F9C-B938-B9A82BA8C4BC}"/>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200" b="0" i="0" u="none" strike="noStrike">
                <a:solidFill>
                  <a:srgbClr val="5E5677"/>
                </a:solidFill>
                <a:latin typeface="+mn-lt"/>
              </a:defRPr>
            </a:pPr>
            <a:endParaRPr lang="en-US"/>
          </a:p>
        </c:txPr>
        <c:crossAx val="2094734552"/>
        <c:crosses val="autoZero"/>
        <c:auto val="1"/>
        <c:lblAlgn val="ctr"/>
        <c:lblOffset val="100"/>
        <c:noMultiLvlLbl val="1"/>
      </c:catAx>
      <c:valAx>
        <c:axId val="2094734552"/>
        <c:scaling>
          <c:orientation val="minMax"/>
          <c:max val="5"/>
          <c:min val="0"/>
        </c:scaling>
        <c:delete val="0"/>
        <c:axPos val="l"/>
        <c:majorGridlines>
          <c:spPr>
            <a:ln w="9525" cap="flat">
              <a:solidFill>
                <a:srgbClr val="E6E0F2"/>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200" b="0" i="0" u="none" strike="noStrike">
                <a:solidFill>
                  <a:srgbClr val="5E5677"/>
                </a:solidFill>
                <a:latin typeface="+mn-lt"/>
              </a:defRPr>
            </a:pPr>
            <a:endParaRPr lang="en-US"/>
          </a:p>
        </c:txPr>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6823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slide. Replace PAPER ID, paper title, author names (underline the presenter), affiliations and the institution logo. Keep the ITARS, PUSPANITA and MTDA logos.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only the key sentence of your abstract aloud. Keywords: 3–5, in italics.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divider. Duplicate this slide for each main section and change the number and title.</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ITARS_CONTENT">
    <p:bg>
      <p:bgPr>
        <a:solidFill>
          <a:srgbClr val="FFFFFF"/>
        </a:solidFill>
        <a:effectLst/>
      </p:bgPr>
    </p:bg>
    <p:spTree>
      <p:nvGrpSpPr>
        <p:cNvPr id="1" name=""/>
        <p:cNvGrpSpPr/>
        <p:nvPr/>
      </p:nvGrpSpPr>
      <p:grpSpPr>
        <a:xfrm>
          <a:off x="0" y="0"/>
          <a:ext cx="0" cy="0"/>
          <a:chOff x="0" y="0"/>
          <a:chExt cx="0" cy="0"/>
        </a:xfrm>
      </p:grpSpPr>
      <p:pic>
        <p:nvPicPr>
          <p:cNvPr id="2" name="Image 0" descr="/home/claude/ppt/a/banner.png"/>
          <p:cNvPicPr>
            <a:picLocks noChangeAspect="1"/>
          </p:cNvPicPr>
          <p:nvPr/>
        </p:nvPicPr>
        <p:blipFill>
          <a:blip r:embed="rId2"/>
          <a:stretch>
            <a:fillRect/>
          </a:stretch>
        </p:blipFill>
        <p:spPr>
          <a:xfrm>
            <a:off x="457200" y="365760"/>
            <a:ext cx="7589520" cy="658368"/>
          </a:xfrm>
          <a:prstGeom prst="rect">
            <a:avLst/>
          </a:prstGeom>
        </p:spPr>
      </p:pic>
      <p:sp>
        <p:nvSpPr>
          <p:cNvPr id="3" name="Shape 0"/>
          <p:cNvSpPr/>
          <p:nvPr/>
        </p:nvSpPr>
        <p:spPr>
          <a:xfrm>
            <a:off x="8229600" y="694944"/>
            <a:ext cx="1188720" cy="0"/>
          </a:xfrm>
          <a:prstGeom prst="line">
            <a:avLst/>
          </a:prstGeom>
          <a:noFill/>
          <a:ln w="38100">
            <a:solidFill>
              <a:srgbClr val="8000ED"/>
            </a:solidFill>
            <a:prstDash val="solid"/>
          </a:ln>
        </p:spPr>
      </p:sp>
      <p:pic>
        <p:nvPicPr>
          <p:cNvPr id="4" name="Image 1" descr="/home/claude/ppt/a/circ.png"/>
          <p:cNvPicPr>
            <a:picLocks noChangeAspect="1"/>
          </p:cNvPicPr>
          <p:nvPr/>
        </p:nvPicPr>
        <p:blipFill>
          <a:blip r:embed="rId3"/>
          <a:stretch>
            <a:fillRect/>
          </a:stretch>
        </p:blipFill>
        <p:spPr>
          <a:xfrm>
            <a:off x="9381744" y="612648"/>
            <a:ext cx="164592" cy="164592"/>
          </a:xfrm>
          <a:prstGeom prst="rect">
            <a:avLst/>
          </a:prstGeom>
        </p:spPr>
      </p:pic>
      <p:sp>
        <p:nvSpPr>
          <p:cNvPr id="5" name="Shape 1"/>
          <p:cNvSpPr/>
          <p:nvPr/>
        </p:nvSpPr>
        <p:spPr>
          <a:xfrm>
            <a:off x="9692640" y="438912"/>
            <a:ext cx="1234440" cy="512064"/>
          </a:xfrm>
          <a:prstGeom prst="rect">
            <a:avLst/>
          </a:prstGeom>
          <a:solidFill>
            <a:srgbClr val="F1EAFE"/>
          </a:solidFill>
          <a:ln w="12700">
            <a:solidFill>
              <a:srgbClr val="E3D5FC"/>
            </a:solidFill>
            <a:prstDash val="solid"/>
          </a:ln>
        </p:spPr>
      </p:sp>
      <p:sp>
        <p:nvSpPr>
          <p:cNvPr id="6" name="Text 2"/>
          <p:cNvSpPr/>
          <p:nvPr/>
        </p:nvSpPr>
        <p:spPr>
          <a:xfrm>
            <a:off x="9692640" y="438912"/>
            <a:ext cx="1234440" cy="512064"/>
          </a:xfrm>
          <a:prstGeom prst="rect">
            <a:avLst/>
          </a:prstGeom>
          <a:noFill/>
          <a:ln/>
        </p:spPr>
        <p:txBody>
          <a:bodyPr wrap="square" lIns="0" tIns="0" rIns="0" bIns="0" rtlCol="0" anchor="ctr"/>
          <a:lstStyle/>
          <a:p>
            <a:pPr marL="0" indent="0" algn="ctr">
              <a:buNone/>
            </a:pPr>
            <a:r>
              <a:rPr lang="en-US" sz="1100" b="1" dirty="0">
                <a:solidFill>
                  <a:srgbClr val="2A0F5E"/>
                </a:solidFill>
                <a:latin typeface="Arial" pitchFamily="34" charset="0"/>
                <a:ea typeface="Arial" pitchFamily="34" charset="-122"/>
                <a:cs typeface="Arial" pitchFamily="34" charset="-120"/>
              </a:rPr>
              <a:t>PAPER ID: XXX</a:t>
            </a:r>
            <a:endParaRPr lang="en-US" sz="1100" dirty="0"/>
          </a:p>
        </p:txBody>
      </p:sp>
      <p:pic>
        <p:nvPicPr>
          <p:cNvPr id="7" name="Image 2" descr="/home/claude/ppt/a/itars-logo.png"/>
          <p:cNvPicPr>
            <a:picLocks noChangeAspect="1"/>
          </p:cNvPicPr>
          <p:nvPr/>
        </p:nvPicPr>
        <p:blipFill>
          <a:blip r:embed="rId4"/>
          <a:stretch>
            <a:fillRect/>
          </a:stretch>
        </p:blipFill>
        <p:spPr>
          <a:xfrm>
            <a:off x="10972800" y="384048"/>
            <a:ext cx="896112" cy="448056"/>
          </a:xfrm>
          <a:prstGeom prst="rect">
            <a:avLst/>
          </a:prstGeom>
        </p:spPr>
      </p:pic>
      <p:sp>
        <p:nvSpPr>
          <p:cNvPr id="8" name="Text 3"/>
          <p:cNvSpPr/>
          <p:nvPr/>
        </p:nvSpPr>
        <p:spPr>
          <a:xfrm>
            <a:off x="457200" y="6400800"/>
            <a:ext cx="8229600" cy="274320"/>
          </a:xfrm>
          <a:prstGeom prst="rect">
            <a:avLst/>
          </a:prstGeom>
          <a:noFill/>
          <a:ln/>
        </p:spPr>
        <p:txBody>
          <a:bodyPr wrap="square" lIns="0" tIns="0" rIns="0" bIns="0" rtlCol="0" anchor="ctr"/>
          <a:lstStyle/>
          <a:p>
            <a:pPr marL="0" indent="0">
              <a:buNone/>
            </a:pPr>
            <a:r>
              <a:rPr lang="en-US" sz="1100" dirty="0">
                <a:solidFill>
                  <a:srgbClr val="5E5677"/>
                </a:solidFill>
                <a:latin typeface="Calibri" pitchFamily="34" charset="0"/>
                <a:ea typeface="Calibri" pitchFamily="34" charset="-122"/>
                <a:cs typeface="Calibri" pitchFamily="34" charset="-120"/>
              </a:rPr>
              <a:t>ITARS 2027  ·  6th International TVET Academic and Research Symposium  ·  8 April 2027</a:t>
            </a:r>
            <a:endParaRPr lang="en-US" sz="1100" dirty="0"/>
          </a:p>
        </p:txBody>
      </p:sp>
      <p:pic>
        <p:nvPicPr>
          <p:cNvPr id="9" name="Image 3" descr="/home/claude/ppt/a/circ.png"/>
          <p:cNvPicPr>
            <a:picLocks noChangeAspect="1"/>
          </p:cNvPicPr>
          <p:nvPr/>
        </p:nvPicPr>
        <p:blipFill>
          <a:blip r:embed="rId3"/>
          <a:stretch>
            <a:fillRect/>
          </a:stretch>
        </p:blipFill>
        <p:spPr>
          <a:xfrm>
            <a:off x="11320272" y="6309360"/>
            <a:ext cx="438912" cy="438912"/>
          </a:xfrm>
          <a:prstGeom prst="rect">
            <a:avLst/>
          </a:prstGeom>
        </p:spPr>
      </p:pic>
      <p:sp>
        <p:nvSpPr>
          <p:cNvPr id="10" name="Text 4"/>
          <p:cNvSpPr>
            <a:spLocks noGrp="1"/>
          </p:cNvSpPr>
          <p:nvPr>
            <p:ph type="title" idx="108" hasCustomPrompt="1"/>
          </p:nvPr>
        </p:nvSpPr>
        <p:spPr>
          <a:xfrm>
            <a:off x="658368" y="365760"/>
            <a:ext cx="6675120" cy="658368"/>
          </a:xfrm>
          <a:prstGeom prst="rect">
            <a:avLst/>
          </a:prstGeom>
          <a:noFill/>
          <a:ln/>
        </p:spPr>
        <p:txBody>
          <a:bodyPr wrap="square" rtlCol="0"/>
          <a:lstStyle>
            <a:lvl1pPr marL="0" indent="0" algn="l">
              <a:buNone/>
              <a:defRPr lang="en-US" sz="2200" b="1" dirty="0">
                <a:solidFill>
                  <a:srgbClr val="FFFFFF"/>
                </a:solidFill>
                <a:latin typeface="Arial" pitchFamily="34" charset="0"/>
                <a:ea typeface="Arial" pitchFamily="34" charset="-122"/>
                <a:cs typeface="Arial" pitchFamily="34" charset="-120"/>
              </a:defRPr>
            </a:lvl1pPr>
          </a:lstStyle>
          <a:p>
            <a:pPr marL="0" indent="0" algn="l">
              <a:buNone/>
            </a:pPr>
            <a:r>
              <a:rPr lang="en-US" sz="2200" b="1" dirty="0">
                <a:solidFill>
                  <a:srgbClr val="FFFFFF"/>
                </a:solidFill>
                <a:latin typeface="Arial" pitchFamily="34" charset="0"/>
                <a:ea typeface="Arial" pitchFamily="34" charset="-122"/>
                <a:cs typeface="Arial" pitchFamily="34" charset="-120"/>
              </a:rPr>
              <a:t>SLIDE TITLE</a:t>
            </a:r>
            <a:endParaRPr lang="en-US" sz="22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ITARS_SEC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10424160" y="320040"/>
            <a:ext cx="1463040" cy="777240"/>
          </a:xfrm>
          <a:prstGeom prst="rect">
            <a:avLst/>
          </a:prstGeom>
          <a:solidFill>
            <a:srgbClr val="FFFFFF"/>
          </a:solidFill>
          <a:ln w="12700">
            <a:solidFill>
              <a:srgbClr val="FFFFFF"/>
            </a:solidFill>
            <a:prstDash val="solid"/>
          </a:ln>
        </p:spPr>
      </p:sp>
      <p:pic>
        <p:nvPicPr>
          <p:cNvPr id="3" name="Image 0" descr="/home/claude/ppt/a/itars-logo.png"/>
          <p:cNvPicPr>
            <a:picLocks noChangeAspect="1"/>
          </p:cNvPicPr>
          <p:nvPr/>
        </p:nvPicPr>
        <p:blipFill>
          <a:blip r:embed="rId3"/>
          <a:stretch>
            <a:fillRect/>
          </a:stretch>
        </p:blipFill>
        <p:spPr>
          <a:xfrm>
            <a:off x="10561320" y="411480"/>
            <a:ext cx="1188720" cy="594360"/>
          </a:xfrm>
          <a:prstGeom prst="rect">
            <a:avLst/>
          </a:prstGeom>
        </p:spPr>
      </p:pic>
      <p:sp>
        <p:nvSpPr>
          <p:cNvPr id="4" name="Text 1"/>
          <p:cNvSpPr>
            <a:spLocks noGrp="1"/>
          </p:cNvSpPr>
          <p:nvPr>
            <p:ph type="title" idx="102" hasCustomPrompt="1"/>
          </p:nvPr>
        </p:nvSpPr>
        <p:spPr>
          <a:xfrm>
            <a:off x="731520" y="3063240"/>
            <a:ext cx="8686800" cy="1097280"/>
          </a:xfrm>
          <a:prstGeom prst="rect">
            <a:avLst/>
          </a:prstGeom>
          <a:noFill/>
          <a:ln/>
        </p:spPr>
        <p:txBody>
          <a:bodyPr wrap="square" rtlCol="0"/>
          <a:lstStyle>
            <a:lvl1pPr marL="0" indent="0" algn="l">
              <a:buNone/>
              <a:defRPr lang="en-US" sz="4800" b="1" dirty="0">
                <a:solidFill>
                  <a:srgbClr val="FFFFFF"/>
                </a:solidFill>
                <a:latin typeface="Arial" pitchFamily="34" charset="0"/>
                <a:ea typeface="Arial" pitchFamily="34" charset="-122"/>
                <a:cs typeface="Arial" pitchFamily="34" charset="-120"/>
              </a:defRPr>
            </a:lvl1pPr>
          </a:lstStyle>
          <a:p>
            <a:pPr marL="0" indent="0" algn="l">
              <a:buNone/>
            </a:pPr>
            <a:r>
              <a:rPr lang="en-US" sz="4800" b="1" dirty="0">
                <a:solidFill>
                  <a:srgbClr val="FFFFFF"/>
                </a:solidFill>
                <a:latin typeface="Arial" pitchFamily="34" charset="0"/>
                <a:ea typeface="Arial" pitchFamily="34" charset="-122"/>
                <a:cs typeface="Arial" pitchFamily="34" charset="-120"/>
              </a:rPr>
              <a:t>SECTION TITLE</a:t>
            </a:r>
            <a:endParaRPr lang="en-US" sz="4800" dirty="0"/>
          </a:p>
        </p:txBody>
      </p:sp>
      <p:sp>
        <p:nvSpPr>
          <p:cNvPr id="5" name="Text 1"/>
          <p:cNvSpPr>
            <a:spLocks noGrp="1"/>
          </p:cNvSpPr>
          <p:nvPr>
            <p:ph type="body" idx="103" hasCustomPrompt="1"/>
          </p:nvPr>
        </p:nvSpPr>
        <p:spPr>
          <a:xfrm>
            <a:off x="731520" y="4206240"/>
            <a:ext cx="8686800" cy="548640"/>
          </a:xfrm>
          <a:prstGeom prst="rect">
            <a:avLst/>
          </a:prstGeom>
          <a:noFill/>
          <a:ln/>
        </p:spPr>
        <p:txBody>
          <a:bodyPr wrap="square" rtlCol="0"/>
          <a:lstStyle>
            <a:lvl1pPr marL="0" indent="0" algn="l">
              <a:buNone/>
              <a:defRPr lang="en-US" sz="1800" dirty="0">
                <a:solidFill>
                  <a:srgbClr val="D9C6FF"/>
                </a:solidFill>
                <a:latin typeface="Calibri" pitchFamily="34" charset="0"/>
                <a:ea typeface="Calibri" pitchFamily="34" charset="-122"/>
                <a:cs typeface="Calibri" pitchFamily="34" charset="-120"/>
              </a:defRPr>
            </a:lvl1pPr>
          </a:lstStyle>
          <a:p>
            <a:pPr marL="0" indent="0" algn="l">
              <a:buNone/>
            </a:pPr>
            <a:r>
              <a:rPr lang="en-US" sz="1800" dirty="0">
                <a:solidFill>
                  <a:srgbClr val="D9C6FF"/>
                </a:solidFill>
                <a:latin typeface="Calibri" pitchFamily="34" charset="0"/>
                <a:ea typeface="Calibri" pitchFamily="34" charset="-122"/>
                <a:cs typeface="Calibri" pitchFamily="34" charset="-120"/>
              </a:rPr>
              <a:t>Short description</a:t>
            </a:r>
            <a:endParaRPr lang="en-US" sz="18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TARS_BLANK">
    <p:bg>
      <p:bgPr>
        <a:solidFill>
          <a:srgbClr val="FFFFFF"/>
        </a:solidFill>
        <a:effectLst/>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5.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29.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2FF"/>
        </a:solidFill>
        <a:effectLst/>
      </p:bgPr>
    </p:bg>
    <p:spTree>
      <p:nvGrpSpPr>
        <p:cNvPr id="1" name=""/>
        <p:cNvGrpSpPr/>
        <p:nvPr/>
      </p:nvGrpSpPr>
      <p:grpSpPr>
        <a:xfrm>
          <a:off x="0" y="0"/>
          <a:ext cx="0" cy="0"/>
          <a:chOff x="0" y="0"/>
          <a:chExt cx="0" cy="0"/>
        </a:xfrm>
      </p:grpSpPr>
      <p:pic>
        <p:nvPicPr>
          <p:cNvPr id="2" name="Image 0" descr="/home/claude/ppt/a/hero.png"/>
          <p:cNvPicPr>
            <a:picLocks noChangeAspect="1"/>
          </p:cNvPicPr>
          <p:nvPr/>
        </p:nvPicPr>
        <p:blipFill>
          <a:blip r:embed="rId3"/>
          <a:srcRect/>
          <a:stretch/>
        </p:blipFill>
        <p:spPr>
          <a:xfrm>
            <a:off x="6629400" y="0"/>
            <a:ext cx="5562295" cy="5120640"/>
          </a:xfrm>
          <a:prstGeom prst="rect">
            <a:avLst/>
          </a:prstGeom>
        </p:spPr>
      </p:pic>
      <p:sp>
        <p:nvSpPr>
          <p:cNvPr id="6" name="Text 0"/>
          <p:cNvSpPr/>
          <p:nvPr/>
        </p:nvSpPr>
        <p:spPr>
          <a:xfrm>
            <a:off x="502920" y="1325880"/>
            <a:ext cx="1737360" cy="384048"/>
          </a:xfrm>
          <a:prstGeom prst="roundRect">
            <a:avLst>
              <a:gd name="adj" fmla="val 47619"/>
            </a:avLst>
          </a:prstGeom>
          <a:solidFill>
            <a:srgbClr val="8000ED"/>
          </a:solidFill>
          <a:ln/>
        </p:spPr>
        <p:txBody>
          <a:bodyPr wrap="square" lIns="0" tIns="0" rIns="0" bIns="0" rtlCol="0" anchor="ctr"/>
          <a:lstStyle/>
          <a:p>
            <a:pPr marL="0" indent="0" algn="ctr">
              <a:buNone/>
            </a:pPr>
            <a:r>
              <a:rPr lang="en-US" sz="1300" b="1" dirty="0">
                <a:solidFill>
                  <a:srgbClr val="FFFFFF"/>
                </a:solidFill>
                <a:latin typeface="Arial" pitchFamily="34" charset="0"/>
                <a:ea typeface="Arial" pitchFamily="34" charset="-122"/>
                <a:cs typeface="Arial" pitchFamily="34" charset="-120"/>
              </a:rPr>
              <a:t>PAPER ID: XXX</a:t>
            </a:r>
            <a:endParaRPr lang="en-US" sz="1300" dirty="0"/>
          </a:p>
        </p:txBody>
      </p:sp>
      <p:sp>
        <p:nvSpPr>
          <p:cNvPr id="7" name="Text 1"/>
          <p:cNvSpPr txBox="1"/>
          <p:nvPr/>
        </p:nvSpPr>
        <p:spPr>
          <a:xfrm>
            <a:off x="2377440" y="1325880"/>
            <a:ext cx="4114800" cy="384048"/>
          </a:xfrm>
          <a:prstGeom prst="rect">
            <a:avLst/>
          </a:prstGeom>
          <a:noFill/>
          <a:ln/>
        </p:spPr>
        <p:txBody>
          <a:bodyPr wrap="square" lIns="0" tIns="0" rIns="0" bIns="0" rtlCol="0" anchor="ctr"/>
          <a:lstStyle/>
          <a:p>
            <a:pPr marL="0" indent="0" algn="l">
              <a:buNone/>
            </a:pPr>
            <a:r>
              <a:rPr lang="en-US" sz="1100" b="1" kern="0" spc="50" dirty="0">
                <a:solidFill>
                  <a:srgbClr val="8000ED"/>
                </a:solidFill>
                <a:latin typeface="Arial" pitchFamily="34" charset="0"/>
                <a:ea typeface="Arial" pitchFamily="34" charset="-122"/>
                <a:cs typeface="Arial" pitchFamily="34" charset="-120"/>
              </a:rPr>
              <a:t>THE 6TH INTERNATIONAL TVET ACADEMIC AND RESEARCH SYMPOSIUM</a:t>
            </a:r>
            <a:endParaRPr lang="en-US" sz="1100" dirty="0"/>
          </a:p>
        </p:txBody>
      </p:sp>
      <p:sp>
        <p:nvSpPr>
          <p:cNvPr id="8" name="Text 2"/>
          <p:cNvSpPr txBox="1"/>
          <p:nvPr/>
        </p:nvSpPr>
        <p:spPr>
          <a:xfrm>
            <a:off x="502920" y="1874520"/>
            <a:ext cx="5943600" cy="1600200"/>
          </a:xfrm>
          <a:prstGeom prst="rect">
            <a:avLst/>
          </a:prstGeom>
          <a:noFill/>
          <a:ln/>
        </p:spPr>
        <p:txBody>
          <a:bodyPr wrap="square" lIns="0" tIns="0" rIns="0" bIns="0" rtlCol="0" anchor="ctr"/>
          <a:lstStyle/>
          <a:p>
            <a:pPr marL="0" indent="0" algn="l">
              <a:lnSpc>
                <a:spcPct val="95000"/>
              </a:lnSpc>
              <a:buNone/>
            </a:pPr>
            <a:r>
              <a:rPr lang="en-US" sz="2800" b="1" dirty="0">
                <a:solidFill>
                  <a:srgbClr val="2A0F5E"/>
                </a:solidFill>
                <a:latin typeface="Arial" pitchFamily="34" charset="0"/>
                <a:ea typeface="Arial" pitchFamily="34" charset="-122"/>
                <a:cs typeface="Arial" pitchFamily="34" charset="-120"/>
              </a:rPr>
              <a:t>Write Your Full Paper Title Here in Title Case, Up to Three Lines Long</a:t>
            </a:r>
            <a:endParaRPr lang="en-US" sz="2800" dirty="0"/>
          </a:p>
        </p:txBody>
      </p:sp>
      <p:sp>
        <p:nvSpPr>
          <p:cNvPr id="9" name="Shape 3"/>
          <p:cNvSpPr/>
          <p:nvPr/>
        </p:nvSpPr>
        <p:spPr>
          <a:xfrm>
            <a:off x="502920" y="3611880"/>
            <a:ext cx="5943600" cy="1143000"/>
          </a:xfrm>
          <a:prstGeom prst="roundRect">
            <a:avLst>
              <a:gd name="adj" fmla="val 11200"/>
            </a:avLst>
          </a:prstGeom>
          <a:solidFill>
            <a:srgbClr val="FFFFFF"/>
          </a:solidFill>
          <a:ln/>
          <a:effectLst>
            <a:outerShdw blurRad="76200" dist="25400" dir="5400000" algn="bl" rotWithShape="0">
              <a:srgbClr val="2A0F5E">
                <a:alpha val="14000"/>
              </a:srgbClr>
            </a:outerShdw>
          </a:effectLst>
        </p:spPr>
        <p:txBody>
          <a:bodyPr/>
          <a:lstStyle/>
          <a:p>
            <a:endParaRPr lang="en-MY"/>
          </a:p>
        </p:txBody>
      </p:sp>
      <p:sp>
        <p:nvSpPr>
          <p:cNvPr id="10" name="Shape 4"/>
          <p:cNvSpPr/>
          <p:nvPr/>
        </p:nvSpPr>
        <p:spPr>
          <a:xfrm>
            <a:off x="685800" y="3840480"/>
            <a:ext cx="685800" cy="685800"/>
          </a:xfrm>
          <a:prstGeom prst="ellipse">
            <a:avLst/>
          </a:prstGeom>
          <a:solidFill>
            <a:srgbClr val="D000D5"/>
          </a:solidFill>
          <a:ln w="25400">
            <a:solidFill>
              <a:srgbClr val="FFFFFF"/>
            </a:solidFill>
            <a:prstDash val="solid"/>
          </a:ln>
        </p:spPr>
        <p:txBody>
          <a:bodyPr/>
          <a:lstStyle/>
          <a:p>
            <a:endParaRPr lang="en-MY"/>
          </a:p>
        </p:txBody>
      </p:sp>
      <p:pic>
        <p:nvPicPr>
          <p:cNvPr id="11" name="Image 4" descr="preencoded.png"/>
          <p:cNvPicPr>
            <a:picLocks noChangeAspect="1"/>
          </p:cNvPicPr>
          <p:nvPr/>
        </p:nvPicPr>
        <p:blipFill>
          <a:blip r:embed="rId4"/>
          <a:stretch>
            <a:fillRect/>
          </a:stretch>
        </p:blipFill>
        <p:spPr>
          <a:xfrm>
            <a:off x="870966" y="4025646"/>
            <a:ext cx="315468" cy="315468"/>
          </a:xfrm>
          <a:prstGeom prst="rect">
            <a:avLst/>
          </a:prstGeom>
        </p:spPr>
      </p:pic>
      <p:sp>
        <p:nvSpPr>
          <p:cNvPr id="12" name="Text 5"/>
          <p:cNvSpPr txBox="1"/>
          <p:nvPr/>
        </p:nvSpPr>
        <p:spPr>
          <a:xfrm>
            <a:off x="1554480" y="3730752"/>
            <a:ext cx="4754880" cy="41148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Author Name¹, Author Name², Author Name³</a:t>
            </a:r>
            <a:endParaRPr lang="en-US" sz="1700" dirty="0"/>
          </a:p>
        </p:txBody>
      </p:sp>
      <p:sp>
        <p:nvSpPr>
          <p:cNvPr id="13" name="Text 6"/>
          <p:cNvSpPr txBox="1"/>
          <p:nvPr/>
        </p:nvSpPr>
        <p:spPr>
          <a:xfrm>
            <a:off x="1554480" y="4114800"/>
            <a:ext cx="4754880" cy="502920"/>
          </a:xfrm>
          <a:prstGeom prst="rect">
            <a:avLst/>
          </a:prstGeom>
          <a:noFill/>
          <a:ln/>
        </p:spPr>
        <p:txBody>
          <a:bodyPr wrap="square" lIns="0" tIns="0" rIns="0" bIns="0" rtlCol="0" anchor="t"/>
          <a:lstStyle/>
          <a:p>
            <a:pPr marL="0" indent="0" algn="l">
              <a:buNone/>
            </a:pPr>
            <a:r>
              <a:rPr lang="en-US" sz="1400" dirty="0">
                <a:solidFill>
                  <a:srgbClr val="5E5677"/>
                </a:solidFill>
                <a:latin typeface="Calibri" pitchFamily="34" charset="0"/>
                <a:ea typeface="Calibri" pitchFamily="34" charset="-122"/>
                <a:cs typeface="Calibri" pitchFamily="34" charset="-120"/>
              </a:rPr>
              <a:t>¹Institution, State, Country  ·  ²Institution, State, Country</a:t>
            </a:r>
            <a:endParaRPr lang="en-US" sz="1400" dirty="0"/>
          </a:p>
        </p:txBody>
      </p:sp>
      <p:sp>
        <p:nvSpPr>
          <p:cNvPr id="14" name="Shape 7"/>
          <p:cNvSpPr/>
          <p:nvPr/>
        </p:nvSpPr>
        <p:spPr>
          <a:xfrm>
            <a:off x="502920" y="4937760"/>
            <a:ext cx="1463040" cy="777240"/>
          </a:xfrm>
          <a:prstGeom prst="roundRect">
            <a:avLst>
              <a:gd name="adj" fmla="val 11765"/>
            </a:avLst>
          </a:prstGeom>
          <a:solidFill>
            <a:srgbClr val="FFFFFF"/>
          </a:solidFill>
          <a:ln w="19050">
            <a:solidFill>
              <a:srgbClr val="A333F2"/>
            </a:solidFill>
            <a:prstDash val="dash"/>
          </a:ln>
        </p:spPr>
        <p:txBody>
          <a:bodyPr/>
          <a:lstStyle/>
          <a:p>
            <a:endParaRPr lang="en-MY"/>
          </a:p>
        </p:txBody>
      </p:sp>
      <p:sp>
        <p:nvSpPr>
          <p:cNvPr id="15" name="Text 8"/>
          <p:cNvSpPr txBox="1"/>
          <p:nvPr/>
        </p:nvSpPr>
        <p:spPr>
          <a:xfrm>
            <a:off x="502920" y="4937760"/>
            <a:ext cx="1463040" cy="777240"/>
          </a:xfrm>
          <a:prstGeom prst="rect">
            <a:avLst/>
          </a:prstGeom>
          <a:noFill/>
          <a:ln/>
        </p:spPr>
        <p:txBody>
          <a:bodyPr wrap="square" lIns="0" tIns="0" rIns="0" bIns="0" rtlCol="0" anchor="ctr"/>
          <a:lstStyle/>
          <a:p>
            <a:pPr marL="0" indent="0" algn="ctr">
              <a:buNone/>
            </a:pPr>
            <a:r>
              <a:rPr lang="en-US" sz="1200" dirty="0">
                <a:solidFill>
                  <a:srgbClr val="A333F2"/>
                </a:solidFill>
                <a:latin typeface="Calibri" pitchFamily="34" charset="0"/>
                <a:ea typeface="Calibri" pitchFamily="34" charset="-122"/>
                <a:cs typeface="Calibri" pitchFamily="34" charset="-120"/>
              </a:rPr>
              <a:t>Institution logo</a:t>
            </a:r>
            <a:endParaRPr lang="en-US" sz="1200" dirty="0"/>
          </a:p>
        </p:txBody>
      </p:sp>
      <p:sp>
        <p:nvSpPr>
          <p:cNvPr id="16" name="Shape 9"/>
          <p:cNvSpPr/>
          <p:nvPr/>
        </p:nvSpPr>
        <p:spPr>
          <a:xfrm>
            <a:off x="7452360" y="3977640"/>
            <a:ext cx="4023360" cy="1097280"/>
          </a:xfrm>
          <a:prstGeom prst="roundRect">
            <a:avLst>
              <a:gd name="adj" fmla="val 33333"/>
            </a:avLst>
          </a:prstGeom>
          <a:solidFill>
            <a:srgbClr val="FFF8E6"/>
          </a:solidFill>
          <a:ln w="38100">
            <a:solidFill>
              <a:srgbClr val="E8B338"/>
            </a:solidFill>
            <a:prstDash val="solid"/>
          </a:ln>
          <a:effectLst>
            <a:outerShdw blurRad="76200" dist="25400" dir="5400000" algn="bl" rotWithShape="0">
              <a:srgbClr val="2A0F5E">
                <a:alpha val="14000"/>
              </a:srgbClr>
            </a:outerShdw>
          </a:effectLst>
        </p:spPr>
        <p:txBody>
          <a:bodyPr/>
          <a:lstStyle/>
          <a:p>
            <a:endParaRPr lang="en-MY"/>
          </a:p>
        </p:txBody>
      </p:sp>
      <p:sp>
        <p:nvSpPr>
          <p:cNvPr id="17" name="Text 10"/>
          <p:cNvSpPr txBox="1"/>
          <p:nvPr/>
        </p:nvSpPr>
        <p:spPr>
          <a:xfrm>
            <a:off x="7452360" y="3977640"/>
            <a:ext cx="4023360" cy="1097280"/>
          </a:xfrm>
          <a:prstGeom prst="rect">
            <a:avLst/>
          </a:prstGeom>
          <a:noFill/>
          <a:ln/>
        </p:spPr>
        <p:txBody>
          <a:bodyPr wrap="square" lIns="0" tIns="0" rIns="0" bIns="0" rtlCol="0" anchor="ctr"/>
          <a:lstStyle/>
          <a:p>
            <a:pPr marL="0" indent="0" algn="ctr">
              <a:lnSpc>
                <a:spcPct val="95000"/>
              </a:lnSpc>
              <a:buNone/>
            </a:pPr>
            <a:r>
              <a:rPr lang="en-US" sz="2200" b="1" i="1" dirty="0">
                <a:solidFill>
                  <a:srgbClr val="2A0F5E"/>
                </a:solidFill>
                <a:latin typeface="Cambria" pitchFamily="34" charset="0"/>
                <a:ea typeface="Cambria" pitchFamily="34" charset="-122"/>
                <a:cs typeface="Cambria" pitchFamily="34" charset="-120"/>
              </a:rPr>
              <a:t>Excellence in TVET</a:t>
            </a:r>
            <a:endParaRPr lang="en-US" sz="2200" dirty="0"/>
          </a:p>
          <a:p>
            <a:pPr marL="0" indent="0" algn="ctr">
              <a:lnSpc>
                <a:spcPct val="95000"/>
              </a:lnSpc>
              <a:buNone/>
            </a:pPr>
            <a:r>
              <a:rPr lang="en-US" sz="2200" b="1" i="1" dirty="0">
                <a:solidFill>
                  <a:srgbClr val="8000ED"/>
                </a:solidFill>
                <a:latin typeface="Cambria" pitchFamily="34" charset="0"/>
                <a:ea typeface="Cambria" pitchFamily="34" charset="-122"/>
                <a:cs typeface="Cambria" pitchFamily="34" charset="-120"/>
              </a:rPr>
              <a:t>and Entrepreneurship</a:t>
            </a:r>
            <a:endParaRPr lang="en-US" sz="2200" dirty="0"/>
          </a:p>
        </p:txBody>
      </p:sp>
      <p:pic>
        <p:nvPicPr>
          <p:cNvPr id="18" name="Image 5" descr="/home/claude/ppt/a/ribbon.png"/>
          <p:cNvPicPr>
            <a:picLocks noChangeAspect="1"/>
          </p:cNvPicPr>
          <p:nvPr/>
        </p:nvPicPr>
        <p:blipFill>
          <a:blip r:embed="rId5"/>
          <a:stretch>
            <a:fillRect/>
          </a:stretch>
        </p:blipFill>
        <p:spPr>
          <a:xfrm>
            <a:off x="0" y="5440680"/>
            <a:ext cx="12191695" cy="1417320"/>
          </a:xfrm>
          <a:prstGeom prst="rect">
            <a:avLst/>
          </a:prstGeom>
        </p:spPr>
      </p:pic>
      <p:sp>
        <p:nvSpPr>
          <p:cNvPr id="19" name="Text 11"/>
          <p:cNvSpPr txBox="1"/>
          <p:nvPr/>
        </p:nvSpPr>
        <p:spPr>
          <a:xfrm>
            <a:off x="7315200" y="6172200"/>
            <a:ext cx="4434840" cy="411480"/>
          </a:xfrm>
          <a:prstGeom prst="rect">
            <a:avLst/>
          </a:prstGeom>
          <a:noFill/>
          <a:ln/>
        </p:spPr>
        <p:txBody>
          <a:bodyPr wrap="square" lIns="0" tIns="0" rIns="0" bIns="0" rtlCol="0" anchor="ctr"/>
          <a:lstStyle/>
          <a:p>
            <a:pPr marL="0" indent="0" algn="r">
              <a:buNone/>
            </a:pPr>
            <a:r>
              <a:rPr lang="en-US" sz="1600" b="1" dirty="0">
                <a:solidFill>
                  <a:srgbClr val="FFFFFF"/>
                </a:solidFill>
                <a:latin typeface="Arial" pitchFamily="34" charset="0"/>
                <a:ea typeface="Arial" pitchFamily="34" charset="-122"/>
                <a:cs typeface="Arial" pitchFamily="34" charset="-120"/>
              </a:rPr>
              <a:t>8 April 2027  ·  Online Presentation</a:t>
            </a:r>
            <a:endParaRPr lang="en-US" sz="1600" dirty="0"/>
          </a:p>
        </p:txBody>
      </p:sp>
      <p:grpSp>
        <p:nvGrpSpPr>
          <p:cNvPr id="25" name="Group 24">
            <a:extLst>
              <a:ext uri="{FF2B5EF4-FFF2-40B4-BE49-F238E27FC236}">
                <a16:creationId xmlns:a16="http://schemas.microsoft.com/office/drawing/2014/main" id="{F00F1004-107C-A7D1-5BE2-D226E14CAC48}"/>
              </a:ext>
            </a:extLst>
          </p:cNvPr>
          <p:cNvGrpSpPr/>
          <p:nvPr/>
        </p:nvGrpSpPr>
        <p:grpSpPr>
          <a:xfrm>
            <a:off x="502920" y="241331"/>
            <a:ext cx="4129328" cy="903003"/>
            <a:chOff x="502920" y="241331"/>
            <a:chExt cx="4129328" cy="903003"/>
          </a:xfrm>
        </p:grpSpPr>
        <p:pic>
          <p:nvPicPr>
            <p:cNvPr id="3" name="Image 1" descr="/home/claude/ppt/a/itars-logo.png"/>
            <p:cNvPicPr>
              <a:picLocks noChangeAspect="1"/>
            </p:cNvPicPr>
            <p:nvPr/>
          </p:nvPicPr>
          <p:blipFill>
            <a:blip r:embed="rId6"/>
            <a:stretch>
              <a:fillRect/>
            </a:stretch>
          </p:blipFill>
          <p:spPr>
            <a:xfrm>
              <a:off x="502920" y="320040"/>
              <a:ext cx="1554480" cy="777240"/>
            </a:xfrm>
            <a:prstGeom prst="rect">
              <a:avLst/>
            </a:prstGeom>
          </p:spPr>
        </p:pic>
        <p:pic>
          <p:nvPicPr>
            <p:cNvPr id="21" name="Picture 20">
              <a:extLst>
                <a:ext uri="{FF2B5EF4-FFF2-40B4-BE49-F238E27FC236}">
                  <a16:creationId xmlns:a16="http://schemas.microsoft.com/office/drawing/2014/main" id="{16F7C808-90EF-99FD-2F50-521DF1C759FE}"/>
                </a:ext>
              </a:extLst>
            </p:cNvPr>
            <p:cNvPicPr>
              <a:picLocks noChangeAspect="1"/>
            </p:cNvPicPr>
            <p:nvPr/>
          </p:nvPicPr>
          <p:blipFill>
            <a:blip r:embed="rId7"/>
            <a:stretch>
              <a:fillRect/>
            </a:stretch>
          </p:blipFill>
          <p:spPr>
            <a:xfrm>
              <a:off x="2259109" y="252530"/>
              <a:ext cx="784414" cy="891804"/>
            </a:xfrm>
            <a:prstGeom prst="rect">
              <a:avLst/>
            </a:prstGeom>
          </p:spPr>
        </p:pic>
        <p:pic>
          <p:nvPicPr>
            <p:cNvPr id="24" name="Picture 23">
              <a:extLst>
                <a:ext uri="{FF2B5EF4-FFF2-40B4-BE49-F238E27FC236}">
                  <a16:creationId xmlns:a16="http://schemas.microsoft.com/office/drawing/2014/main" id="{2A48F0E4-1946-E9C3-EB53-1285DEF9D306}"/>
                </a:ext>
              </a:extLst>
            </p:cNvPr>
            <p:cNvPicPr>
              <a:picLocks noChangeAspect="1"/>
            </p:cNvPicPr>
            <p:nvPr/>
          </p:nvPicPr>
          <p:blipFill>
            <a:blip r:embed="rId8"/>
            <a:stretch>
              <a:fillRect/>
            </a:stretch>
          </p:blipFill>
          <p:spPr>
            <a:xfrm>
              <a:off x="3151103" y="241331"/>
              <a:ext cx="1481145" cy="891804"/>
            </a:xfrm>
            <a:prstGeom prst="rect">
              <a:avLst/>
            </a:prstGeom>
          </p:spPr>
        </p:pic>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ABSTRACT</a:t>
            </a:r>
            <a:endParaRPr lang="en-US" sz="2200" dirty="0"/>
          </a:p>
        </p:txBody>
      </p:sp>
      <p:sp>
        <p:nvSpPr>
          <p:cNvPr id="3" name="Shape 1"/>
          <p:cNvSpPr/>
          <p:nvPr/>
        </p:nvSpPr>
        <p:spPr>
          <a:xfrm>
            <a:off x="457200" y="1371600"/>
            <a:ext cx="7406640" cy="4754880"/>
          </a:xfrm>
          <a:prstGeom prst="roundRect">
            <a:avLst>
              <a:gd name="adj" fmla="val 269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4" name="Text 2"/>
          <p:cNvSpPr txBox="1"/>
          <p:nvPr/>
        </p:nvSpPr>
        <p:spPr>
          <a:xfrm>
            <a:off x="777240" y="1645920"/>
            <a:ext cx="6766560" cy="3566160"/>
          </a:xfrm>
          <a:prstGeom prst="rect">
            <a:avLst/>
          </a:prstGeom>
          <a:noFill/>
          <a:ln/>
        </p:spPr>
        <p:txBody>
          <a:bodyPr wrap="square" lIns="0" tIns="0" rIns="0" bIns="0" rtlCol="0" anchor="t"/>
          <a:lstStyle/>
          <a:p>
            <a:pPr marL="0" indent="0" algn="l">
              <a:lnSpc>
                <a:spcPct val="115000"/>
              </a:lnSpc>
              <a:buNone/>
            </a:pPr>
            <a:r>
              <a:rPr lang="en-US" sz="1600" dirty="0">
                <a:solidFill>
                  <a:srgbClr val="2B2147"/>
                </a:solidFill>
                <a:latin typeface="Calibri" pitchFamily="34" charset="0"/>
                <a:ea typeface="Calibri" pitchFamily="34" charset="-122"/>
                <a:cs typeface="Calibri" pitchFamily="34" charset="-120"/>
              </a:rPr>
              <a:t>Paste your abstract here (250–300 words). State the research background, objectives, methodology, key findings and significance of the study. Keep the font at 14 pt or larger so it stays readable on screen; if it does not fit, show a shortened version and keep the full abstract in your paper.</a:t>
            </a:r>
            <a:endParaRPr lang="en-US" sz="1600" dirty="0"/>
          </a:p>
        </p:txBody>
      </p:sp>
      <p:sp>
        <p:nvSpPr>
          <p:cNvPr id="5" name="Shape 3"/>
          <p:cNvSpPr/>
          <p:nvPr/>
        </p:nvSpPr>
        <p:spPr>
          <a:xfrm>
            <a:off x="777240" y="5349240"/>
            <a:ext cx="6766560" cy="0"/>
          </a:xfrm>
          <a:prstGeom prst="line">
            <a:avLst/>
          </a:prstGeom>
          <a:noFill/>
          <a:ln w="19050">
            <a:solidFill>
              <a:srgbClr val="E3D5FC"/>
            </a:solidFill>
            <a:prstDash val="solid"/>
          </a:ln>
        </p:spPr>
        <p:txBody>
          <a:bodyPr/>
          <a:lstStyle/>
          <a:p>
            <a:endParaRPr lang="en-MY"/>
          </a:p>
        </p:txBody>
      </p:sp>
      <p:sp>
        <p:nvSpPr>
          <p:cNvPr id="6" name="Text 4"/>
          <p:cNvSpPr txBox="1"/>
          <p:nvPr/>
        </p:nvSpPr>
        <p:spPr>
          <a:xfrm>
            <a:off x="777240" y="5486400"/>
            <a:ext cx="6766560" cy="411480"/>
          </a:xfrm>
          <a:prstGeom prst="rect">
            <a:avLst/>
          </a:prstGeom>
          <a:noFill/>
          <a:ln/>
        </p:spPr>
        <p:txBody>
          <a:bodyPr wrap="square" lIns="0" tIns="0" rIns="0" bIns="0" rtlCol="0" anchor="ctr"/>
          <a:lstStyle/>
          <a:p>
            <a:pPr marL="0" indent="0">
              <a:buNone/>
            </a:pPr>
            <a:r>
              <a:rPr lang="en-US" sz="1500" b="1" dirty="0">
                <a:solidFill>
                  <a:srgbClr val="8000ED"/>
                </a:solidFill>
                <a:latin typeface="Calibri" pitchFamily="34" charset="0"/>
                <a:ea typeface="Calibri" pitchFamily="34" charset="-122"/>
                <a:cs typeface="Calibri" pitchFamily="34" charset="-120"/>
              </a:rPr>
              <a:t>Keywords: </a:t>
            </a:r>
            <a:r>
              <a:rPr lang="en-US" sz="1500" i="1" dirty="0">
                <a:solidFill>
                  <a:srgbClr val="2B2147"/>
                </a:solidFill>
                <a:latin typeface="Calibri" pitchFamily="34" charset="0"/>
                <a:ea typeface="Calibri" pitchFamily="34" charset="-122"/>
                <a:cs typeface="Calibri" pitchFamily="34" charset="-120"/>
              </a:rPr>
              <a:t>keyword one; keyword two; keyword three</a:t>
            </a:r>
            <a:endParaRPr lang="en-US" sz="1500" dirty="0"/>
          </a:p>
        </p:txBody>
      </p:sp>
      <p:sp>
        <p:nvSpPr>
          <p:cNvPr id="7" name="Shape 5"/>
          <p:cNvSpPr/>
          <p:nvPr/>
        </p:nvSpPr>
        <p:spPr>
          <a:xfrm>
            <a:off x="8138160" y="1371600"/>
            <a:ext cx="3593592" cy="4754880"/>
          </a:xfrm>
          <a:prstGeom prst="roundRect">
            <a:avLst>
              <a:gd name="adj" fmla="val 3562"/>
            </a:avLst>
          </a:prstGeom>
          <a:solidFill>
            <a:srgbClr val="FAF7FF"/>
          </a:solidFill>
          <a:ln w="19050">
            <a:solidFill>
              <a:srgbClr val="A333F2"/>
            </a:solidFill>
            <a:prstDash val="dash"/>
          </a:ln>
        </p:spPr>
        <p:txBody>
          <a:bodyPr/>
          <a:lstStyle/>
          <a:p>
            <a:endParaRPr lang="en-MY"/>
          </a:p>
        </p:txBody>
      </p:sp>
      <p:pic>
        <p:nvPicPr>
          <p:cNvPr id="8" name="Image 0" descr="preencoded.png"/>
          <p:cNvPicPr>
            <a:picLocks noChangeAspect="1"/>
          </p:cNvPicPr>
          <p:nvPr/>
        </p:nvPicPr>
        <p:blipFill>
          <a:blip r:embed="rId3"/>
          <a:stretch>
            <a:fillRect/>
          </a:stretch>
        </p:blipFill>
        <p:spPr>
          <a:xfrm>
            <a:off x="9614916" y="3246120"/>
            <a:ext cx="640080" cy="640080"/>
          </a:xfrm>
          <a:prstGeom prst="rect">
            <a:avLst/>
          </a:prstGeom>
        </p:spPr>
      </p:pic>
      <p:sp>
        <p:nvSpPr>
          <p:cNvPr id="9" name="Text 6"/>
          <p:cNvSpPr txBox="1"/>
          <p:nvPr/>
        </p:nvSpPr>
        <p:spPr>
          <a:xfrm>
            <a:off x="8138160" y="3977640"/>
            <a:ext cx="3593592" cy="365760"/>
          </a:xfrm>
          <a:prstGeom prst="rect">
            <a:avLst/>
          </a:prstGeom>
          <a:noFill/>
          <a:ln/>
        </p:spPr>
        <p:txBody>
          <a:bodyPr wrap="square" lIns="0" tIns="0" rIns="0" bIns="0" rtlCol="0" anchor="t"/>
          <a:lstStyle/>
          <a:p>
            <a:pPr marL="0" indent="0" algn="ctr">
              <a:buNone/>
            </a:pPr>
            <a:r>
              <a:rPr lang="en-US" sz="1400" dirty="0">
                <a:solidFill>
                  <a:srgbClr val="A333F2"/>
                </a:solidFill>
                <a:latin typeface="Calibri" pitchFamily="34" charset="0"/>
                <a:ea typeface="Calibri" pitchFamily="34" charset="-122"/>
                <a:cs typeface="Calibri" pitchFamily="34" charset="-120"/>
              </a:rPr>
              <a:t>Insert a visual for your study</a:t>
            </a:r>
            <a:endParaRPr lang="en-US" sz="14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TABLE OF CONTENTS</a:t>
            </a:r>
            <a:endParaRPr lang="en-US" sz="2200" dirty="0"/>
          </a:p>
        </p:txBody>
      </p:sp>
      <p:pic>
        <p:nvPicPr>
          <p:cNvPr id="3" name="Image 0" descr="/home/claude/ppt/a/hero.png"/>
          <p:cNvPicPr>
            <a:picLocks noChangeAspect="1"/>
          </p:cNvPicPr>
          <p:nvPr/>
        </p:nvPicPr>
        <p:blipFill>
          <a:blip r:embed="rId3"/>
          <a:srcRect/>
          <a:stretch/>
        </p:blipFill>
        <p:spPr>
          <a:xfrm>
            <a:off x="457200" y="1371600"/>
            <a:ext cx="3840480" cy="4754880"/>
          </a:xfrm>
          <a:prstGeom prst="rect">
            <a:avLst/>
          </a:prstGeom>
        </p:spPr>
      </p:pic>
      <p:sp>
        <p:nvSpPr>
          <p:cNvPr id="4" name="Shape 1"/>
          <p:cNvSpPr/>
          <p:nvPr/>
        </p:nvSpPr>
        <p:spPr>
          <a:xfrm>
            <a:off x="731520" y="4892040"/>
            <a:ext cx="3291840" cy="960120"/>
          </a:xfrm>
          <a:prstGeom prst="roundRect">
            <a:avLst>
              <a:gd name="adj" fmla="val 28571"/>
            </a:avLst>
          </a:prstGeom>
          <a:solidFill>
            <a:srgbClr val="FFF8E6"/>
          </a:solidFill>
          <a:ln w="31750">
            <a:solidFill>
              <a:srgbClr val="E8B338"/>
            </a:solidFill>
            <a:prstDash val="solid"/>
          </a:ln>
          <a:effectLst>
            <a:outerShdw blurRad="76200" dist="25400" dir="5400000" algn="bl" rotWithShape="0">
              <a:srgbClr val="2A0F5E">
                <a:alpha val="14000"/>
              </a:srgbClr>
            </a:outerShdw>
          </a:effectLst>
        </p:spPr>
        <p:txBody>
          <a:bodyPr/>
          <a:lstStyle/>
          <a:p>
            <a:endParaRPr lang="en-MY"/>
          </a:p>
        </p:txBody>
      </p:sp>
      <p:sp>
        <p:nvSpPr>
          <p:cNvPr id="5" name="Text 2"/>
          <p:cNvSpPr txBox="1"/>
          <p:nvPr/>
        </p:nvSpPr>
        <p:spPr>
          <a:xfrm>
            <a:off x="731520" y="4892040"/>
            <a:ext cx="3291840" cy="960120"/>
          </a:xfrm>
          <a:prstGeom prst="rect">
            <a:avLst/>
          </a:prstGeom>
          <a:noFill/>
          <a:ln/>
        </p:spPr>
        <p:txBody>
          <a:bodyPr wrap="square" lIns="0" tIns="0" rIns="0" bIns="0" rtlCol="0" anchor="ctr"/>
          <a:lstStyle/>
          <a:p>
            <a:pPr marL="0" indent="0" algn="ctr">
              <a:buNone/>
            </a:pPr>
            <a:r>
              <a:rPr lang="en-US" sz="1600" b="1" i="1" dirty="0">
                <a:solidFill>
                  <a:srgbClr val="8000ED"/>
                </a:solidFill>
                <a:latin typeface="Cambria" pitchFamily="34" charset="0"/>
                <a:ea typeface="Cambria" pitchFamily="34" charset="-122"/>
                <a:cs typeface="Cambria" pitchFamily="34" charset="-120"/>
              </a:rPr>
              <a:t>Excellence in TVET</a:t>
            </a:r>
            <a:endParaRPr lang="en-US" sz="1600" dirty="0"/>
          </a:p>
          <a:p>
            <a:pPr marL="0" indent="0" algn="ctr">
              <a:buNone/>
            </a:pPr>
            <a:r>
              <a:rPr lang="en-US" sz="1600" b="1" i="1" dirty="0">
                <a:solidFill>
                  <a:srgbClr val="8000ED"/>
                </a:solidFill>
                <a:latin typeface="Cambria" pitchFamily="34" charset="0"/>
                <a:ea typeface="Cambria" pitchFamily="34" charset="-122"/>
                <a:cs typeface="Cambria" pitchFamily="34" charset="-120"/>
              </a:rPr>
              <a:t>and Entrepreneurship</a:t>
            </a:r>
            <a:endParaRPr lang="en-US" sz="1600" dirty="0"/>
          </a:p>
        </p:txBody>
      </p:sp>
      <p:sp>
        <p:nvSpPr>
          <p:cNvPr id="6" name="Shape 3"/>
          <p:cNvSpPr/>
          <p:nvPr/>
        </p:nvSpPr>
        <p:spPr>
          <a:xfrm>
            <a:off x="4663440" y="1417320"/>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7" name="Text 4"/>
          <p:cNvSpPr/>
          <p:nvPr/>
        </p:nvSpPr>
        <p:spPr>
          <a:xfrm>
            <a:off x="4736592" y="1490472"/>
            <a:ext cx="585216" cy="585216"/>
          </a:xfrm>
          <a:prstGeom prst="ellipse">
            <a:avLst/>
          </a:prstGeom>
          <a:solidFill>
            <a:srgbClr val="8000ED"/>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01</a:t>
            </a:r>
            <a:endParaRPr lang="en-US" sz="1500" dirty="0"/>
          </a:p>
        </p:txBody>
      </p:sp>
      <p:sp>
        <p:nvSpPr>
          <p:cNvPr id="8" name="Text 5"/>
          <p:cNvSpPr txBox="1"/>
          <p:nvPr/>
        </p:nvSpPr>
        <p:spPr>
          <a:xfrm>
            <a:off x="5486400" y="1417320"/>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Introduction</a:t>
            </a:r>
            <a:endParaRPr lang="en-US" sz="1700" dirty="0"/>
          </a:p>
        </p:txBody>
      </p:sp>
      <p:sp>
        <p:nvSpPr>
          <p:cNvPr id="9" name="Shape 6"/>
          <p:cNvSpPr/>
          <p:nvPr/>
        </p:nvSpPr>
        <p:spPr>
          <a:xfrm>
            <a:off x="4663440" y="2359152"/>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0" name="Text 7"/>
          <p:cNvSpPr/>
          <p:nvPr/>
        </p:nvSpPr>
        <p:spPr>
          <a:xfrm>
            <a:off x="4736592" y="2432304"/>
            <a:ext cx="585216" cy="585216"/>
          </a:xfrm>
          <a:prstGeom prst="ellipse">
            <a:avLst/>
          </a:prstGeom>
          <a:solidFill>
            <a:srgbClr val="009DA8"/>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02</a:t>
            </a:r>
            <a:endParaRPr lang="en-US" sz="1500" dirty="0"/>
          </a:p>
        </p:txBody>
      </p:sp>
      <p:sp>
        <p:nvSpPr>
          <p:cNvPr id="11" name="Text 8"/>
          <p:cNvSpPr txBox="1"/>
          <p:nvPr/>
        </p:nvSpPr>
        <p:spPr>
          <a:xfrm>
            <a:off x="5486400" y="2359152"/>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Problem Statement</a:t>
            </a:r>
            <a:endParaRPr lang="en-US" sz="1700" dirty="0"/>
          </a:p>
        </p:txBody>
      </p:sp>
      <p:sp>
        <p:nvSpPr>
          <p:cNvPr id="12" name="Shape 9"/>
          <p:cNvSpPr/>
          <p:nvPr/>
        </p:nvSpPr>
        <p:spPr>
          <a:xfrm>
            <a:off x="4663440" y="3300984"/>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3" name="Text 10"/>
          <p:cNvSpPr/>
          <p:nvPr/>
        </p:nvSpPr>
        <p:spPr>
          <a:xfrm>
            <a:off x="4736592" y="3374136"/>
            <a:ext cx="585216" cy="585216"/>
          </a:xfrm>
          <a:prstGeom prst="ellipse">
            <a:avLst/>
          </a:prstGeom>
          <a:solidFill>
            <a:srgbClr val="0755EE"/>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03</a:t>
            </a:r>
            <a:endParaRPr lang="en-US" sz="1500" dirty="0"/>
          </a:p>
        </p:txBody>
      </p:sp>
      <p:sp>
        <p:nvSpPr>
          <p:cNvPr id="14" name="Text 11"/>
          <p:cNvSpPr txBox="1"/>
          <p:nvPr/>
        </p:nvSpPr>
        <p:spPr>
          <a:xfrm>
            <a:off x="5486400" y="3300984"/>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Objectives</a:t>
            </a:r>
            <a:endParaRPr lang="en-US" sz="1700" dirty="0"/>
          </a:p>
        </p:txBody>
      </p:sp>
      <p:sp>
        <p:nvSpPr>
          <p:cNvPr id="15" name="Shape 12"/>
          <p:cNvSpPr/>
          <p:nvPr/>
        </p:nvSpPr>
        <p:spPr>
          <a:xfrm>
            <a:off x="4663440" y="4242816"/>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6" name="Text 13"/>
          <p:cNvSpPr/>
          <p:nvPr/>
        </p:nvSpPr>
        <p:spPr>
          <a:xfrm>
            <a:off x="4736592" y="4315968"/>
            <a:ext cx="585216" cy="585216"/>
          </a:xfrm>
          <a:prstGeom prst="ellipse">
            <a:avLst/>
          </a:prstGeom>
          <a:solidFill>
            <a:srgbClr val="D000D5"/>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04</a:t>
            </a:r>
            <a:endParaRPr lang="en-US" sz="1500" dirty="0"/>
          </a:p>
        </p:txBody>
      </p:sp>
      <p:sp>
        <p:nvSpPr>
          <p:cNvPr id="17" name="Text 14"/>
          <p:cNvSpPr txBox="1"/>
          <p:nvPr/>
        </p:nvSpPr>
        <p:spPr>
          <a:xfrm>
            <a:off x="5486400" y="4242816"/>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Related Works</a:t>
            </a:r>
            <a:endParaRPr lang="en-US" sz="1700" dirty="0"/>
          </a:p>
        </p:txBody>
      </p:sp>
      <p:sp>
        <p:nvSpPr>
          <p:cNvPr id="18" name="Shape 15"/>
          <p:cNvSpPr/>
          <p:nvPr/>
        </p:nvSpPr>
        <p:spPr>
          <a:xfrm>
            <a:off x="4663440" y="5184648"/>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9" name="Text 16"/>
          <p:cNvSpPr/>
          <p:nvPr/>
        </p:nvSpPr>
        <p:spPr>
          <a:xfrm>
            <a:off x="4736592" y="5257800"/>
            <a:ext cx="585216" cy="585216"/>
          </a:xfrm>
          <a:prstGeom prst="ellipse">
            <a:avLst/>
          </a:prstGeom>
          <a:solidFill>
            <a:srgbClr val="A333F2"/>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05</a:t>
            </a:r>
            <a:endParaRPr lang="en-US" sz="1500" dirty="0"/>
          </a:p>
        </p:txBody>
      </p:sp>
      <p:sp>
        <p:nvSpPr>
          <p:cNvPr id="20" name="Text 17"/>
          <p:cNvSpPr txBox="1"/>
          <p:nvPr/>
        </p:nvSpPr>
        <p:spPr>
          <a:xfrm>
            <a:off x="5486400" y="5184648"/>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Methodology</a:t>
            </a:r>
            <a:endParaRPr lang="en-US" sz="1700" dirty="0"/>
          </a:p>
        </p:txBody>
      </p:sp>
      <p:sp>
        <p:nvSpPr>
          <p:cNvPr id="21" name="Shape 18"/>
          <p:cNvSpPr/>
          <p:nvPr/>
        </p:nvSpPr>
        <p:spPr>
          <a:xfrm>
            <a:off x="8275320" y="1417320"/>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22" name="Text 19"/>
          <p:cNvSpPr/>
          <p:nvPr/>
        </p:nvSpPr>
        <p:spPr>
          <a:xfrm>
            <a:off x="8348472" y="1490472"/>
            <a:ext cx="585216" cy="585216"/>
          </a:xfrm>
          <a:prstGeom prst="ellipse">
            <a:avLst/>
          </a:prstGeom>
          <a:solidFill>
            <a:srgbClr val="11A35A"/>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06</a:t>
            </a:r>
            <a:endParaRPr lang="en-US" sz="1500" dirty="0"/>
          </a:p>
        </p:txBody>
      </p:sp>
      <p:sp>
        <p:nvSpPr>
          <p:cNvPr id="23" name="Text 20"/>
          <p:cNvSpPr txBox="1"/>
          <p:nvPr/>
        </p:nvSpPr>
        <p:spPr>
          <a:xfrm>
            <a:off x="9098280" y="1417320"/>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Results &amp; Discussion</a:t>
            </a:r>
            <a:endParaRPr lang="en-US" sz="1700" dirty="0"/>
          </a:p>
        </p:txBody>
      </p:sp>
      <p:sp>
        <p:nvSpPr>
          <p:cNvPr id="24" name="Shape 21"/>
          <p:cNvSpPr/>
          <p:nvPr/>
        </p:nvSpPr>
        <p:spPr>
          <a:xfrm>
            <a:off x="8275320" y="2359152"/>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25" name="Text 22"/>
          <p:cNvSpPr/>
          <p:nvPr/>
        </p:nvSpPr>
        <p:spPr>
          <a:xfrm>
            <a:off x="8348472" y="2432304"/>
            <a:ext cx="585216" cy="585216"/>
          </a:xfrm>
          <a:prstGeom prst="ellipse">
            <a:avLst/>
          </a:prstGeom>
          <a:solidFill>
            <a:srgbClr val="8000ED"/>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07</a:t>
            </a:r>
            <a:endParaRPr lang="en-US" sz="1500" dirty="0"/>
          </a:p>
        </p:txBody>
      </p:sp>
      <p:sp>
        <p:nvSpPr>
          <p:cNvPr id="26" name="Text 23"/>
          <p:cNvSpPr txBox="1"/>
          <p:nvPr/>
        </p:nvSpPr>
        <p:spPr>
          <a:xfrm>
            <a:off x="9098280" y="2359152"/>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Conclusion</a:t>
            </a:r>
            <a:endParaRPr lang="en-US" sz="1700" dirty="0"/>
          </a:p>
        </p:txBody>
      </p:sp>
      <p:sp>
        <p:nvSpPr>
          <p:cNvPr id="27" name="Shape 24"/>
          <p:cNvSpPr/>
          <p:nvPr/>
        </p:nvSpPr>
        <p:spPr>
          <a:xfrm>
            <a:off x="8275320" y="3300984"/>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28" name="Text 25"/>
          <p:cNvSpPr/>
          <p:nvPr/>
        </p:nvSpPr>
        <p:spPr>
          <a:xfrm>
            <a:off x="8348472" y="3374136"/>
            <a:ext cx="585216" cy="585216"/>
          </a:xfrm>
          <a:prstGeom prst="ellipse">
            <a:avLst/>
          </a:prstGeom>
          <a:solidFill>
            <a:srgbClr val="009DA8"/>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08</a:t>
            </a:r>
            <a:endParaRPr lang="en-US" sz="1500" dirty="0"/>
          </a:p>
        </p:txBody>
      </p:sp>
      <p:sp>
        <p:nvSpPr>
          <p:cNvPr id="29" name="Text 26"/>
          <p:cNvSpPr txBox="1"/>
          <p:nvPr/>
        </p:nvSpPr>
        <p:spPr>
          <a:xfrm>
            <a:off x="9098280" y="3300984"/>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Acknowledgment</a:t>
            </a:r>
            <a:endParaRPr lang="en-US" sz="1700" dirty="0"/>
          </a:p>
        </p:txBody>
      </p:sp>
      <p:sp>
        <p:nvSpPr>
          <p:cNvPr id="30" name="Shape 27"/>
          <p:cNvSpPr/>
          <p:nvPr/>
        </p:nvSpPr>
        <p:spPr>
          <a:xfrm>
            <a:off x="8275320" y="4242816"/>
            <a:ext cx="3383280" cy="73152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31" name="Text 28"/>
          <p:cNvSpPr/>
          <p:nvPr/>
        </p:nvSpPr>
        <p:spPr>
          <a:xfrm>
            <a:off x="8348472" y="4315968"/>
            <a:ext cx="585216" cy="585216"/>
          </a:xfrm>
          <a:prstGeom prst="ellipse">
            <a:avLst/>
          </a:prstGeom>
          <a:solidFill>
            <a:srgbClr val="0755EE"/>
          </a:solidFill>
          <a:ln w="25400">
            <a:solidFill>
              <a:srgbClr val="FFFFFF"/>
            </a:solid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09</a:t>
            </a:r>
            <a:endParaRPr lang="en-US" sz="1500" dirty="0"/>
          </a:p>
        </p:txBody>
      </p:sp>
      <p:sp>
        <p:nvSpPr>
          <p:cNvPr id="32" name="Text 29"/>
          <p:cNvSpPr txBox="1"/>
          <p:nvPr/>
        </p:nvSpPr>
        <p:spPr>
          <a:xfrm>
            <a:off x="9098280" y="4242816"/>
            <a:ext cx="2468880" cy="73152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References</a:t>
            </a:r>
            <a:endParaRPr lang="en-US" sz="1700" dirty="0"/>
          </a:p>
        </p:txBody>
      </p:sp>
      <p:sp>
        <p:nvSpPr>
          <p:cNvPr id="33"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731520" y="1417320"/>
            <a:ext cx="2743200" cy="1554480"/>
          </a:xfrm>
          <a:prstGeom prst="rect">
            <a:avLst/>
          </a:prstGeom>
          <a:noFill/>
          <a:ln/>
        </p:spPr>
        <p:txBody>
          <a:bodyPr wrap="square" lIns="0" tIns="0" rIns="0" bIns="0" rtlCol="0" anchor="b"/>
          <a:lstStyle/>
          <a:p>
            <a:pPr marL="0" indent="0">
              <a:buNone/>
            </a:pPr>
            <a:r>
              <a:rPr lang="en-US" sz="11000" b="1" dirty="0">
                <a:solidFill>
                  <a:srgbClr val="E8B338"/>
                </a:solidFill>
                <a:latin typeface="Arial" pitchFamily="34" charset="0"/>
                <a:ea typeface="Arial" pitchFamily="34" charset="-122"/>
                <a:cs typeface="Arial" pitchFamily="34" charset="-120"/>
              </a:rPr>
              <a:t>01</a:t>
            </a:r>
            <a:endParaRPr lang="en-US" sz="11000" dirty="0"/>
          </a:p>
        </p:txBody>
      </p:sp>
      <p:sp>
        <p:nvSpPr>
          <p:cNvPr id="3" name="Text 1"/>
          <p:cNvSpPr>
            <a:spLocks noGrp="1"/>
          </p:cNvSpPr>
          <p:nvPr>
            <p:ph type="title" idx="102" hasCustomPrompt="1"/>
          </p:nvPr>
        </p:nvSpPr>
        <p:spPr>
          <a:xfrm>
            <a:off x="731520" y="3063240"/>
            <a:ext cx="8686800" cy="1097280"/>
          </a:xfrm>
          <a:prstGeom prst="rect">
            <a:avLst/>
          </a:prstGeom>
          <a:noFill/>
          <a:ln/>
        </p:spPr>
        <p:txBody>
          <a:bodyPr wrap="square" lIns="0" tIns="0" rIns="0" bIns="0" rtlCol="0" anchor="t"/>
          <a:lstStyle/>
          <a:p>
            <a:pPr marL="0" indent="0" algn="l">
              <a:buNone/>
            </a:pPr>
            <a:r>
              <a:rPr lang="en-US" sz="4800" b="1" dirty="0">
                <a:solidFill>
                  <a:srgbClr val="FFFFFF"/>
                </a:solidFill>
                <a:latin typeface="Arial" pitchFamily="34" charset="0"/>
                <a:ea typeface="Arial" pitchFamily="34" charset="-122"/>
                <a:cs typeface="Arial" pitchFamily="34" charset="-120"/>
              </a:rPr>
              <a:t>INTRODUCTION</a:t>
            </a:r>
            <a:endParaRPr lang="en-US" sz="4800" dirty="0"/>
          </a:p>
        </p:txBody>
      </p:sp>
      <p:sp>
        <p:nvSpPr>
          <p:cNvPr id="4" name="Text 1"/>
          <p:cNvSpPr>
            <a:spLocks noGrp="1"/>
          </p:cNvSpPr>
          <p:nvPr>
            <p:ph type="body" idx="103" hasCustomPrompt="1"/>
          </p:nvPr>
        </p:nvSpPr>
        <p:spPr>
          <a:xfrm>
            <a:off x="731520" y="4206240"/>
            <a:ext cx="8686800" cy="548640"/>
          </a:xfrm>
          <a:prstGeom prst="rect">
            <a:avLst/>
          </a:prstGeom>
          <a:noFill/>
          <a:ln/>
        </p:spPr>
        <p:txBody>
          <a:bodyPr wrap="square" lIns="0" tIns="0" rIns="0" bIns="0" rtlCol="0" anchor="t"/>
          <a:lstStyle/>
          <a:p>
            <a:pPr marL="0" indent="0" algn="l">
              <a:buNone/>
            </a:pPr>
            <a:r>
              <a:rPr lang="en-US" sz="1800" dirty="0">
                <a:solidFill>
                  <a:srgbClr val="D9C6FF"/>
                </a:solidFill>
                <a:latin typeface="Calibri" pitchFamily="34" charset="0"/>
                <a:ea typeface="Calibri" pitchFamily="34" charset="-122"/>
                <a:cs typeface="Calibri" pitchFamily="34" charset="-120"/>
              </a:rPr>
              <a:t>Background and context of the study</a:t>
            </a:r>
            <a:endParaRPr lang="en-US" sz="1800" dirty="0"/>
          </a:p>
        </p:txBody>
      </p:sp>
      <p:pic>
        <p:nvPicPr>
          <p:cNvPr id="5" name="Image 0" descr="/home/claude/ppt/a/skyline.png"/>
          <p:cNvPicPr>
            <a:picLocks noChangeAspect="1"/>
          </p:cNvPicPr>
          <p:nvPr/>
        </p:nvPicPr>
        <p:blipFill>
          <a:blip r:embed="rId3">
            <a:alphaModFix amt="90000"/>
          </a:blip>
          <a:stretch>
            <a:fillRect/>
          </a:stretch>
        </p:blipFill>
        <p:spPr>
          <a:xfrm>
            <a:off x="0" y="5897880"/>
            <a:ext cx="12191695" cy="96012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INTRODUCTION</a:t>
            </a:r>
            <a:endParaRPr lang="en-US" sz="2200" dirty="0"/>
          </a:p>
        </p:txBody>
      </p:sp>
      <p:sp>
        <p:nvSpPr>
          <p:cNvPr id="3" name="Shape 1"/>
          <p:cNvSpPr/>
          <p:nvPr/>
        </p:nvSpPr>
        <p:spPr>
          <a:xfrm>
            <a:off x="457200" y="1417320"/>
            <a:ext cx="6766560" cy="749808"/>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4" name="Text 2"/>
          <p:cNvSpPr/>
          <p:nvPr/>
        </p:nvSpPr>
        <p:spPr>
          <a:xfrm>
            <a:off x="530352" y="1490472"/>
            <a:ext cx="603504" cy="603504"/>
          </a:xfrm>
          <a:prstGeom prst="ellipse">
            <a:avLst/>
          </a:prstGeom>
          <a:solidFill>
            <a:srgbClr val="8000ED"/>
          </a:solidFill>
          <a:ln w="25400">
            <a:solidFill>
              <a:srgbClr val="FFFFF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1</a:t>
            </a:r>
            <a:endParaRPr lang="en-US" sz="1600" dirty="0"/>
          </a:p>
        </p:txBody>
      </p:sp>
      <p:sp>
        <p:nvSpPr>
          <p:cNvPr id="5" name="Text 3"/>
          <p:cNvSpPr txBox="1"/>
          <p:nvPr/>
        </p:nvSpPr>
        <p:spPr>
          <a:xfrm>
            <a:off x="1325880" y="1417320"/>
            <a:ext cx="5760720" cy="749808"/>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State the context of your study in one line</a:t>
            </a:r>
            <a:endParaRPr lang="en-US" sz="1700" dirty="0"/>
          </a:p>
        </p:txBody>
      </p:sp>
      <p:sp>
        <p:nvSpPr>
          <p:cNvPr id="6" name="Shape 4"/>
          <p:cNvSpPr/>
          <p:nvPr/>
        </p:nvSpPr>
        <p:spPr>
          <a:xfrm>
            <a:off x="457200" y="2350008"/>
            <a:ext cx="6766560" cy="749808"/>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7" name="Text 5"/>
          <p:cNvSpPr/>
          <p:nvPr/>
        </p:nvSpPr>
        <p:spPr>
          <a:xfrm>
            <a:off x="530352" y="2423160"/>
            <a:ext cx="603504" cy="603504"/>
          </a:xfrm>
          <a:prstGeom prst="ellipse">
            <a:avLst/>
          </a:prstGeom>
          <a:solidFill>
            <a:srgbClr val="009DA8"/>
          </a:solidFill>
          <a:ln w="25400">
            <a:solidFill>
              <a:srgbClr val="FFFFF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2</a:t>
            </a:r>
            <a:endParaRPr lang="en-US" sz="1600" dirty="0"/>
          </a:p>
        </p:txBody>
      </p:sp>
      <p:sp>
        <p:nvSpPr>
          <p:cNvPr id="8" name="Text 6"/>
          <p:cNvSpPr txBox="1"/>
          <p:nvPr/>
        </p:nvSpPr>
        <p:spPr>
          <a:xfrm>
            <a:off x="1325880" y="2350008"/>
            <a:ext cx="5760720" cy="749808"/>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Explain why the topic matters in TVET</a:t>
            </a:r>
            <a:endParaRPr lang="en-US" sz="1700" dirty="0"/>
          </a:p>
        </p:txBody>
      </p:sp>
      <p:sp>
        <p:nvSpPr>
          <p:cNvPr id="9" name="Shape 7"/>
          <p:cNvSpPr/>
          <p:nvPr/>
        </p:nvSpPr>
        <p:spPr>
          <a:xfrm>
            <a:off x="457200" y="3282696"/>
            <a:ext cx="6766560" cy="749808"/>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0" name="Text 8"/>
          <p:cNvSpPr/>
          <p:nvPr/>
        </p:nvSpPr>
        <p:spPr>
          <a:xfrm>
            <a:off x="530352" y="3355848"/>
            <a:ext cx="603504" cy="603504"/>
          </a:xfrm>
          <a:prstGeom prst="ellipse">
            <a:avLst/>
          </a:prstGeom>
          <a:solidFill>
            <a:srgbClr val="0755EE"/>
          </a:solidFill>
          <a:ln w="25400">
            <a:solidFill>
              <a:srgbClr val="FFFFF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3</a:t>
            </a:r>
            <a:endParaRPr lang="en-US" sz="1600" dirty="0"/>
          </a:p>
        </p:txBody>
      </p:sp>
      <p:sp>
        <p:nvSpPr>
          <p:cNvPr id="11" name="Text 9"/>
          <p:cNvSpPr txBox="1"/>
          <p:nvPr/>
        </p:nvSpPr>
        <p:spPr>
          <a:xfrm>
            <a:off x="1325880" y="3282696"/>
            <a:ext cx="5760720" cy="749808"/>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Summarise what earlier work has done [1]</a:t>
            </a:r>
            <a:endParaRPr lang="en-US" sz="1700" dirty="0"/>
          </a:p>
        </p:txBody>
      </p:sp>
      <p:sp>
        <p:nvSpPr>
          <p:cNvPr id="12" name="Shape 10"/>
          <p:cNvSpPr/>
          <p:nvPr/>
        </p:nvSpPr>
        <p:spPr>
          <a:xfrm>
            <a:off x="457200" y="4215384"/>
            <a:ext cx="6766560" cy="749808"/>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3" name="Text 11"/>
          <p:cNvSpPr/>
          <p:nvPr/>
        </p:nvSpPr>
        <p:spPr>
          <a:xfrm>
            <a:off x="530352" y="4288536"/>
            <a:ext cx="603504" cy="603504"/>
          </a:xfrm>
          <a:prstGeom prst="ellipse">
            <a:avLst/>
          </a:prstGeom>
          <a:solidFill>
            <a:srgbClr val="D000D5"/>
          </a:solidFill>
          <a:ln w="25400">
            <a:solidFill>
              <a:srgbClr val="FFFFF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4</a:t>
            </a:r>
            <a:endParaRPr lang="en-US" sz="1600" dirty="0"/>
          </a:p>
        </p:txBody>
      </p:sp>
      <p:sp>
        <p:nvSpPr>
          <p:cNvPr id="14" name="Text 12"/>
          <p:cNvSpPr txBox="1"/>
          <p:nvPr/>
        </p:nvSpPr>
        <p:spPr>
          <a:xfrm>
            <a:off x="1325880" y="4215384"/>
            <a:ext cx="5760720" cy="749808"/>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Point to the gap your study addresses [2]</a:t>
            </a:r>
            <a:endParaRPr lang="en-US" sz="1700" dirty="0"/>
          </a:p>
        </p:txBody>
      </p:sp>
      <p:sp>
        <p:nvSpPr>
          <p:cNvPr id="15" name="Shape 13"/>
          <p:cNvSpPr/>
          <p:nvPr/>
        </p:nvSpPr>
        <p:spPr>
          <a:xfrm>
            <a:off x="457200" y="5148072"/>
            <a:ext cx="6766560" cy="749808"/>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6" name="Text 14"/>
          <p:cNvSpPr/>
          <p:nvPr/>
        </p:nvSpPr>
        <p:spPr>
          <a:xfrm>
            <a:off x="530352" y="5221224"/>
            <a:ext cx="603504" cy="603504"/>
          </a:xfrm>
          <a:prstGeom prst="ellipse">
            <a:avLst/>
          </a:prstGeom>
          <a:solidFill>
            <a:srgbClr val="A333F2"/>
          </a:solidFill>
          <a:ln w="25400">
            <a:solidFill>
              <a:srgbClr val="FFFFFF"/>
            </a:solidFill>
          </a:ln>
        </p:spPr>
        <p:txBody>
          <a:bodyPr wrap="square" lIns="0" tIns="0" rIns="0" bIns="0" rtlCol="0" anchor="ctr"/>
          <a:lstStyle/>
          <a:p>
            <a:pPr marL="0" indent="0" algn="ctr">
              <a:buNone/>
            </a:pPr>
            <a:r>
              <a:rPr lang="en-US" sz="1600" b="1" dirty="0">
                <a:solidFill>
                  <a:srgbClr val="FFFFFF"/>
                </a:solidFill>
                <a:latin typeface="Arial" pitchFamily="34" charset="0"/>
                <a:ea typeface="Arial" pitchFamily="34" charset="-122"/>
                <a:cs typeface="Arial" pitchFamily="34" charset="-120"/>
              </a:rPr>
              <a:t>5</a:t>
            </a:r>
            <a:endParaRPr lang="en-US" sz="1600" dirty="0"/>
          </a:p>
        </p:txBody>
      </p:sp>
      <p:sp>
        <p:nvSpPr>
          <p:cNvPr id="17" name="Text 15"/>
          <p:cNvSpPr txBox="1"/>
          <p:nvPr/>
        </p:nvSpPr>
        <p:spPr>
          <a:xfrm>
            <a:off x="1325880" y="5148072"/>
            <a:ext cx="5760720" cy="749808"/>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End with what this paper sets out to do</a:t>
            </a:r>
            <a:endParaRPr lang="en-US" sz="1700" dirty="0"/>
          </a:p>
        </p:txBody>
      </p:sp>
      <p:sp>
        <p:nvSpPr>
          <p:cNvPr id="18" name="Shape 16"/>
          <p:cNvSpPr/>
          <p:nvPr/>
        </p:nvSpPr>
        <p:spPr>
          <a:xfrm>
            <a:off x="7543800" y="1417320"/>
            <a:ext cx="4187952" cy="4480560"/>
          </a:xfrm>
          <a:prstGeom prst="roundRect">
            <a:avLst>
              <a:gd name="adj" fmla="val 3057"/>
            </a:avLst>
          </a:prstGeom>
          <a:solidFill>
            <a:srgbClr val="FAF7FF"/>
          </a:solidFill>
          <a:ln w="19050">
            <a:solidFill>
              <a:srgbClr val="A333F2"/>
            </a:solidFill>
            <a:prstDash val="dash"/>
          </a:ln>
        </p:spPr>
        <p:txBody>
          <a:bodyPr/>
          <a:lstStyle/>
          <a:p>
            <a:endParaRPr lang="en-MY"/>
          </a:p>
        </p:txBody>
      </p:sp>
      <p:pic>
        <p:nvPicPr>
          <p:cNvPr id="19" name="Image 0" descr="preencoded.png"/>
          <p:cNvPicPr>
            <a:picLocks noChangeAspect="1"/>
          </p:cNvPicPr>
          <p:nvPr/>
        </p:nvPicPr>
        <p:blipFill>
          <a:blip r:embed="rId3"/>
          <a:stretch>
            <a:fillRect/>
          </a:stretch>
        </p:blipFill>
        <p:spPr>
          <a:xfrm>
            <a:off x="9317736" y="3154680"/>
            <a:ext cx="640080" cy="640080"/>
          </a:xfrm>
          <a:prstGeom prst="rect">
            <a:avLst/>
          </a:prstGeom>
        </p:spPr>
      </p:pic>
      <p:sp>
        <p:nvSpPr>
          <p:cNvPr id="20" name="Text 17"/>
          <p:cNvSpPr txBox="1"/>
          <p:nvPr/>
        </p:nvSpPr>
        <p:spPr>
          <a:xfrm>
            <a:off x="7543800" y="3886200"/>
            <a:ext cx="4187952" cy="365760"/>
          </a:xfrm>
          <a:prstGeom prst="rect">
            <a:avLst/>
          </a:prstGeom>
          <a:noFill/>
          <a:ln/>
        </p:spPr>
        <p:txBody>
          <a:bodyPr wrap="square" lIns="0" tIns="0" rIns="0" bIns="0" rtlCol="0" anchor="t"/>
          <a:lstStyle/>
          <a:p>
            <a:pPr marL="0" indent="0" algn="ctr">
              <a:buNone/>
            </a:pPr>
            <a:r>
              <a:rPr lang="en-US" sz="1400" dirty="0">
                <a:solidFill>
                  <a:srgbClr val="A333F2"/>
                </a:solidFill>
                <a:latin typeface="Calibri" pitchFamily="34" charset="0"/>
                <a:ea typeface="Calibri" pitchFamily="34" charset="-122"/>
                <a:cs typeface="Calibri" pitchFamily="34" charset="-120"/>
              </a:rPr>
              <a:t>Insert image or diagram</a:t>
            </a:r>
            <a:endParaRPr lang="en-US" sz="14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PROBLEM STATEMENT</a:t>
            </a:r>
            <a:endParaRPr lang="en-US" sz="2200" dirty="0"/>
          </a:p>
        </p:txBody>
      </p:sp>
      <p:sp>
        <p:nvSpPr>
          <p:cNvPr id="3" name="Shape 1"/>
          <p:cNvSpPr/>
          <p:nvPr/>
        </p:nvSpPr>
        <p:spPr>
          <a:xfrm>
            <a:off x="457200" y="1371600"/>
            <a:ext cx="5486400" cy="2240280"/>
          </a:xfrm>
          <a:prstGeom prst="roundRect">
            <a:avLst>
              <a:gd name="adj" fmla="val 5714"/>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4" name="Shape 2"/>
          <p:cNvSpPr/>
          <p:nvPr/>
        </p:nvSpPr>
        <p:spPr>
          <a:xfrm>
            <a:off x="731520" y="1645920"/>
            <a:ext cx="731520" cy="731520"/>
          </a:xfrm>
          <a:prstGeom prst="ellipse">
            <a:avLst/>
          </a:prstGeom>
          <a:solidFill>
            <a:srgbClr val="8000ED"/>
          </a:solidFill>
          <a:ln w="25400">
            <a:solidFill>
              <a:srgbClr val="FFFFFF"/>
            </a:solidFill>
            <a:prstDash val="solid"/>
          </a:ln>
        </p:spPr>
        <p:txBody>
          <a:bodyPr/>
          <a:lstStyle/>
          <a:p>
            <a:endParaRPr lang="en-MY"/>
          </a:p>
        </p:txBody>
      </p:sp>
      <p:pic>
        <p:nvPicPr>
          <p:cNvPr id="5" name="Image 0" descr="preencoded.png"/>
          <p:cNvPicPr>
            <a:picLocks noChangeAspect="1"/>
          </p:cNvPicPr>
          <p:nvPr/>
        </p:nvPicPr>
        <p:blipFill>
          <a:blip r:embed="rId3"/>
          <a:stretch>
            <a:fillRect/>
          </a:stretch>
        </p:blipFill>
        <p:spPr>
          <a:xfrm>
            <a:off x="929030" y="1843430"/>
            <a:ext cx="336499" cy="336499"/>
          </a:xfrm>
          <a:prstGeom prst="rect">
            <a:avLst/>
          </a:prstGeom>
        </p:spPr>
      </p:pic>
      <p:sp>
        <p:nvSpPr>
          <p:cNvPr id="6" name="Text 3"/>
          <p:cNvSpPr txBox="1"/>
          <p:nvPr/>
        </p:nvSpPr>
        <p:spPr>
          <a:xfrm>
            <a:off x="1645920" y="1645920"/>
            <a:ext cx="4023360" cy="731520"/>
          </a:xfrm>
          <a:prstGeom prst="rect">
            <a:avLst/>
          </a:prstGeom>
          <a:noFill/>
          <a:ln/>
        </p:spPr>
        <p:txBody>
          <a:bodyPr wrap="square" lIns="0" tIns="0" rIns="0" bIns="0" rtlCol="0" anchor="ctr"/>
          <a:lstStyle/>
          <a:p>
            <a:pPr marL="0" indent="0" algn="l">
              <a:buNone/>
            </a:pPr>
            <a:r>
              <a:rPr lang="en-US" sz="1800" b="1" dirty="0">
                <a:solidFill>
                  <a:srgbClr val="2A0F5E"/>
                </a:solidFill>
                <a:latin typeface="Arial" pitchFamily="34" charset="0"/>
                <a:ea typeface="Arial" pitchFamily="34" charset="-122"/>
                <a:cs typeface="Arial" pitchFamily="34" charset="-120"/>
              </a:rPr>
              <a:t>PROBLEM 1</a:t>
            </a:r>
            <a:endParaRPr lang="en-US" sz="1800" dirty="0"/>
          </a:p>
        </p:txBody>
      </p:sp>
      <p:sp>
        <p:nvSpPr>
          <p:cNvPr id="7" name="Text 4"/>
          <p:cNvSpPr txBox="1"/>
          <p:nvPr/>
        </p:nvSpPr>
        <p:spPr>
          <a:xfrm>
            <a:off x="731520" y="2560320"/>
            <a:ext cx="4937760" cy="868680"/>
          </a:xfrm>
          <a:prstGeom prst="rect">
            <a:avLst/>
          </a:prstGeom>
          <a:noFill/>
          <a:ln/>
        </p:spPr>
        <p:txBody>
          <a:bodyPr wrap="square" lIns="0" tIns="0" rIns="0" bIns="0" rtlCol="0" anchor="t"/>
          <a:lstStyle/>
          <a:p>
            <a:pPr marL="0" indent="0" algn="l">
              <a:buNone/>
            </a:pPr>
            <a:r>
              <a:rPr lang="en-US" sz="1600" dirty="0">
                <a:solidFill>
                  <a:srgbClr val="2B2147"/>
                </a:solidFill>
                <a:latin typeface="Calibri" pitchFamily="34" charset="0"/>
                <a:ea typeface="Calibri" pitchFamily="34" charset="-122"/>
                <a:cs typeface="Calibri" pitchFamily="34" charset="-120"/>
              </a:rPr>
              <a:t>Describe the first issue found in practice or the literature, with a citation [3].</a:t>
            </a:r>
            <a:endParaRPr lang="en-US" sz="1600" dirty="0"/>
          </a:p>
        </p:txBody>
      </p:sp>
      <p:sp>
        <p:nvSpPr>
          <p:cNvPr id="8" name="Shape 5"/>
          <p:cNvSpPr/>
          <p:nvPr/>
        </p:nvSpPr>
        <p:spPr>
          <a:xfrm>
            <a:off x="6245352" y="1371600"/>
            <a:ext cx="5486400" cy="2240280"/>
          </a:xfrm>
          <a:prstGeom prst="roundRect">
            <a:avLst>
              <a:gd name="adj" fmla="val 5714"/>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9" name="Shape 6"/>
          <p:cNvSpPr/>
          <p:nvPr/>
        </p:nvSpPr>
        <p:spPr>
          <a:xfrm>
            <a:off x="6519672" y="1645920"/>
            <a:ext cx="731520" cy="731520"/>
          </a:xfrm>
          <a:prstGeom prst="ellipse">
            <a:avLst/>
          </a:prstGeom>
          <a:solidFill>
            <a:srgbClr val="009DA8"/>
          </a:solidFill>
          <a:ln w="25400">
            <a:solidFill>
              <a:srgbClr val="FFFFFF"/>
            </a:solidFill>
            <a:prstDash val="solid"/>
          </a:ln>
        </p:spPr>
        <p:txBody>
          <a:bodyPr/>
          <a:lstStyle/>
          <a:p>
            <a:endParaRPr lang="en-MY"/>
          </a:p>
        </p:txBody>
      </p:sp>
      <p:pic>
        <p:nvPicPr>
          <p:cNvPr id="10" name="Image 1" descr="preencoded.png"/>
          <p:cNvPicPr>
            <a:picLocks noChangeAspect="1"/>
          </p:cNvPicPr>
          <p:nvPr/>
        </p:nvPicPr>
        <p:blipFill>
          <a:blip r:embed="rId4"/>
          <a:stretch>
            <a:fillRect/>
          </a:stretch>
        </p:blipFill>
        <p:spPr>
          <a:xfrm>
            <a:off x="6717182" y="1843430"/>
            <a:ext cx="336499" cy="336499"/>
          </a:xfrm>
          <a:prstGeom prst="rect">
            <a:avLst/>
          </a:prstGeom>
        </p:spPr>
      </p:pic>
      <p:sp>
        <p:nvSpPr>
          <p:cNvPr id="11" name="Text 7"/>
          <p:cNvSpPr txBox="1"/>
          <p:nvPr/>
        </p:nvSpPr>
        <p:spPr>
          <a:xfrm>
            <a:off x="7434072" y="1645920"/>
            <a:ext cx="4023360" cy="731520"/>
          </a:xfrm>
          <a:prstGeom prst="rect">
            <a:avLst/>
          </a:prstGeom>
          <a:noFill/>
          <a:ln/>
        </p:spPr>
        <p:txBody>
          <a:bodyPr wrap="square" lIns="0" tIns="0" rIns="0" bIns="0" rtlCol="0" anchor="ctr"/>
          <a:lstStyle/>
          <a:p>
            <a:pPr marL="0" indent="0" algn="l">
              <a:buNone/>
            </a:pPr>
            <a:r>
              <a:rPr lang="en-US" sz="1800" b="1" dirty="0">
                <a:solidFill>
                  <a:srgbClr val="2A0F5E"/>
                </a:solidFill>
                <a:latin typeface="Arial" pitchFamily="34" charset="0"/>
                <a:ea typeface="Arial" pitchFamily="34" charset="-122"/>
                <a:cs typeface="Arial" pitchFamily="34" charset="-120"/>
              </a:rPr>
              <a:t>PROBLEM 2</a:t>
            </a:r>
            <a:endParaRPr lang="en-US" sz="1800" dirty="0"/>
          </a:p>
        </p:txBody>
      </p:sp>
      <p:sp>
        <p:nvSpPr>
          <p:cNvPr id="12" name="Text 8"/>
          <p:cNvSpPr txBox="1"/>
          <p:nvPr/>
        </p:nvSpPr>
        <p:spPr>
          <a:xfrm>
            <a:off x="6519672" y="2560320"/>
            <a:ext cx="4937760" cy="868680"/>
          </a:xfrm>
          <a:prstGeom prst="rect">
            <a:avLst/>
          </a:prstGeom>
          <a:noFill/>
          <a:ln/>
        </p:spPr>
        <p:txBody>
          <a:bodyPr wrap="square" lIns="0" tIns="0" rIns="0" bIns="0" rtlCol="0" anchor="t"/>
          <a:lstStyle/>
          <a:p>
            <a:pPr marL="0" indent="0" algn="l">
              <a:buNone/>
            </a:pPr>
            <a:r>
              <a:rPr lang="en-US" sz="1600" dirty="0">
                <a:solidFill>
                  <a:srgbClr val="2B2147"/>
                </a:solidFill>
                <a:latin typeface="Calibri" pitchFamily="34" charset="0"/>
                <a:ea typeface="Calibri" pitchFamily="34" charset="-122"/>
                <a:cs typeface="Calibri" pitchFamily="34" charset="-120"/>
              </a:rPr>
              <a:t>Describe the second issue and who it affects.</a:t>
            </a:r>
            <a:endParaRPr lang="en-US" sz="1600" dirty="0"/>
          </a:p>
        </p:txBody>
      </p:sp>
      <p:sp>
        <p:nvSpPr>
          <p:cNvPr id="13" name="Shape 9"/>
          <p:cNvSpPr/>
          <p:nvPr/>
        </p:nvSpPr>
        <p:spPr>
          <a:xfrm>
            <a:off x="457200" y="3886200"/>
            <a:ext cx="5486400" cy="2240280"/>
          </a:xfrm>
          <a:prstGeom prst="roundRect">
            <a:avLst>
              <a:gd name="adj" fmla="val 5714"/>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4" name="Shape 10"/>
          <p:cNvSpPr/>
          <p:nvPr/>
        </p:nvSpPr>
        <p:spPr>
          <a:xfrm>
            <a:off x="731520" y="4160520"/>
            <a:ext cx="731520" cy="731520"/>
          </a:xfrm>
          <a:prstGeom prst="ellipse">
            <a:avLst/>
          </a:prstGeom>
          <a:solidFill>
            <a:srgbClr val="0755EE"/>
          </a:solidFill>
          <a:ln w="25400">
            <a:solidFill>
              <a:srgbClr val="FFFFFF"/>
            </a:solidFill>
            <a:prstDash val="solid"/>
          </a:ln>
        </p:spPr>
        <p:txBody>
          <a:bodyPr/>
          <a:lstStyle/>
          <a:p>
            <a:endParaRPr lang="en-MY"/>
          </a:p>
        </p:txBody>
      </p:sp>
      <p:pic>
        <p:nvPicPr>
          <p:cNvPr id="15" name="Image 2" descr="preencoded.png"/>
          <p:cNvPicPr>
            <a:picLocks noChangeAspect="1"/>
          </p:cNvPicPr>
          <p:nvPr/>
        </p:nvPicPr>
        <p:blipFill>
          <a:blip r:embed="rId5"/>
          <a:stretch>
            <a:fillRect/>
          </a:stretch>
        </p:blipFill>
        <p:spPr>
          <a:xfrm>
            <a:off x="929030" y="4358030"/>
            <a:ext cx="336499" cy="336499"/>
          </a:xfrm>
          <a:prstGeom prst="rect">
            <a:avLst/>
          </a:prstGeom>
        </p:spPr>
      </p:pic>
      <p:sp>
        <p:nvSpPr>
          <p:cNvPr id="16" name="Text 11"/>
          <p:cNvSpPr txBox="1"/>
          <p:nvPr/>
        </p:nvSpPr>
        <p:spPr>
          <a:xfrm>
            <a:off x="1645920" y="4160520"/>
            <a:ext cx="4023360" cy="731520"/>
          </a:xfrm>
          <a:prstGeom prst="rect">
            <a:avLst/>
          </a:prstGeom>
          <a:noFill/>
          <a:ln/>
        </p:spPr>
        <p:txBody>
          <a:bodyPr wrap="square" lIns="0" tIns="0" rIns="0" bIns="0" rtlCol="0" anchor="ctr"/>
          <a:lstStyle/>
          <a:p>
            <a:pPr marL="0" indent="0" algn="l">
              <a:buNone/>
            </a:pPr>
            <a:r>
              <a:rPr lang="en-US" sz="1800" b="1" dirty="0">
                <a:solidFill>
                  <a:srgbClr val="2A0F5E"/>
                </a:solidFill>
                <a:latin typeface="Arial" pitchFamily="34" charset="0"/>
                <a:ea typeface="Arial" pitchFamily="34" charset="-122"/>
                <a:cs typeface="Arial" pitchFamily="34" charset="-120"/>
              </a:rPr>
              <a:t>PROBLEM 3</a:t>
            </a:r>
            <a:endParaRPr lang="en-US" sz="1800" dirty="0"/>
          </a:p>
        </p:txBody>
      </p:sp>
      <p:sp>
        <p:nvSpPr>
          <p:cNvPr id="17" name="Text 12"/>
          <p:cNvSpPr txBox="1"/>
          <p:nvPr/>
        </p:nvSpPr>
        <p:spPr>
          <a:xfrm>
            <a:off x="731520" y="5074920"/>
            <a:ext cx="4937760" cy="868680"/>
          </a:xfrm>
          <a:prstGeom prst="rect">
            <a:avLst/>
          </a:prstGeom>
          <a:noFill/>
          <a:ln/>
        </p:spPr>
        <p:txBody>
          <a:bodyPr wrap="square" lIns="0" tIns="0" rIns="0" bIns="0" rtlCol="0" anchor="t"/>
          <a:lstStyle/>
          <a:p>
            <a:pPr marL="0" indent="0" algn="l">
              <a:buNone/>
            </a:pPr>
            <a:r>
              <a:rPr lang="en-US" sz="1600" dirty="0">
                <a:solidFill>
                  <a:srgbClr val="2B2147"/>
                </a:solidFill>
                <a:latin typeface="Calibri" pitchFamily="34" charset="0"/>
                <a:ea typeface="Calibri" pitchFamily="34" charset="-122"/>
                <a:cs typeface="Calibri" pitchFamily="34" charset="-120"/>
              </a:rPr>
              <a:t>Describe a limitation in how the issue has been studied so far.</a:t>
            </a:r>
            <a:endParaRPr lang="en-US" sz="1600" dirty="0"/>
          </a:p>
        </p:txBody>
      </p:sp>
      <p:sp>
        <p:nvSpPr>
          <p:cNvPr id="18" name="Shape 13"/>
          <p:cNvSpPr/>
          <p:nvPr/>
        </p:nvSpPr>
        <p:spPr>
          <a:xfrm>
            <a:off x="6245352" y="3886200"/>
            <a:ext cx="5486400" cy="2240280"/>
          </a:xfrm>
          <a:prstGeom prst="roundRect">
            <a:avLst>
              <a:gd name="adj" fmla="val 5714"/>
            </a:avLst>
          </a:prstGeom>
          <a:solidFill>
            <a:srgbClr val="FFF8E6"/>
          </a:solidFill>
          <a:ln w="31750">
            <a:solidFill>
              <a:srgbClr val="E8B338"/>
            </a:solidFill>
            <a:prstDash val="solid"/>
          </a:ln>
          <a:effectLst>
            <a:outerShdw blurRad="76200" dist="25400" dir="5400000" algn="bl" rotWithShape="0">
              <a:srgbClr val="2A0F5E">
                <a:alpha val="14000"/>
              </a:srgbClr>
            </a:outerShdw>
          </a:effectLst>
        </p:spPr>
        <p:txBody>
          <a:bodyPr/>
          <a:lstStyle/>
          <a:p>
            <a:endParaRPr lang="en-MY"/>
          </a:p>
        </p:txBody>
      </p:sp>
      <p:sp>
        <p:nvSpPr>
          <p:cNvPr id="19" name="Shape 14"/>
          <p:cNvSpPr/>
          <p:nvPr/>
        </p:nvSpPr>
        <p:spPr>
          <a:xfrm>
            <a:off x="6519672" y="4160520"/>
            <a:ext cx="731520" cy="731520"/>
          </a:xfrm>
          <a:prstGeom prst="ellipse">
            <a:avLst/>
          </a:prstGeom>
          <a:solidFill>
            <a:srgbClr val="E8B338"/>
          </a:solidFill>
          <a:ln w="25400">
            <a:solidFill>
              <a:srgbClr val="FFFFFF"/>
            </a:solidFill>
            <a:prstDash val="solid"/>
          </a:ln>
        </p:spPr>
        <p:txBody>
          <a:bodyPr/>
          <a:lstStyle/>
          <a:p>
            <a:endParaRPr lang="en-MY"/>
          </a:p>
        </p:txBody>
      </p:sp>
      <p:pic>
        <p:nvPicPr>
          <p:cNvPr id="20" name="Image 3" descr="preencoded.png"/>
          <p:cNvPicPr>
            <a:picLocks noChangeAspect="1"/>
          </p:cNvPicPr>
          <p:nvPr/>
        </p:nvPicPr>
        <p:blipFill>
          <a:blip r:embed="rId6"/>
          <a:stretch>
            <a:fillRect/>
          </a:stretch>
        </p:blipFill>
        <p:spPr>
          <a:xfrm>
            <a:off x="6717182" y="4358030"/>
            <a:ext cx="336499" cy="336499"/>
          </a:xfrm>
          <a:prstGeom prst="rect">
            <a:avLst/>
          </a:prstGeom>
        </p:spPr>
      </p:pic>
      <p:sp>
        <p:nvSpPr>
          <p:cNvPr id="21" name="Text 15"/>
          <p:cNvSpPr txBox="1"/>
          <p:nvPr/>
        </p:nvSpPr>
        <p:spPr>
          <a:xfrm>
            <a:off x="7434072" y="4160520"/>
            <a:ext cx="4023360" cy="731520"/>
          </a:xfrm>
          <a:prstGeom prst="rect">
            <a:avLst/>
          </a:prstGeom>
          <a:noFill/>
          <a:ln/>
        </p:spPr>
        <p:txBody>
          <a:bodyPr wrap="square" lIns="0" tIns="0" rIns="0" bIns="0" rtlCol="0" anchor="ctr"/>
          <a:lstStyle/>
          <a:p>
            <a:pPr marL="0" indent="0" algn="l">
              <a:buNone/>
            </a:pPr>
            <a:r>
              <a:rPr lang="en-US" sz="1800" b="1" dirty="0">
                <a:solidFill>
                  <a:srgbClr val="8A5A00"/>
                </a:solidFill>
                <a:latin typeface="Arial" pitchFamily="34" charset="0"/>
                <a:ea typeface="Arial" pitchFamily="34" charset="-122"/>
                <a:cs typeface="Arial" pitchFamily="34" charset="-120"/>
              </a:rPr>
              <a:t>RESEARCH GAP</a:t>
            </a:r>
            <a:endParaRPr lang="en-US" sz="1800" dirty="0"/>
          </a:p>
        </p:txBody>
      </p:sp>
      <p:sp>
        <p:nvSpPr>
          <p:cNvPr id="22" name="Text 16"/>
          <p:cNvSpPr txBox="1"/>
          <p:nvPr/>
        </p:nvSpPr>
        <p:spPr>
          <a:xfrm>
            <a:off x="6519672" y="5074920"/>
            <a:ext cx="4937760" cy="868680"/>
          </a:xfrm>
          <a:prstGeom prst="rect">
            <a:avLst/>
          </a:prstGeom>
          <a:noFill/>
          <a:ln/>
        </p:spPr>
        <p:txBody>
          <a:bodyPr wrap="square" lIns="0" tIns="0" rIns="0" bIns="0" rtlCol="0" anchor="t"/>
          <a:lstStyle/>
          <a:p>
            <a:pPr marL="0" indent="0" algn="l">
              <a:buNone/>
            </a:pPr>
            <a:r>
              <a:rPr lang="en-US" sz="1600" dirty="0">
                <a:solidFill>
                  <a:srgbClr val="2B2147"/>
                </a:solidFill>
                <a:latin typeface="Calibri" pitchFamily="34" charset="0"/>
                <a:ea typeface="Calibri" pitchFamily="34" charset="-122"/>
                <a:cs typeface="Calibri" pitchFamily="34" charset="-120"/>
              </a:rPr>
              <a:t>State the gap this study fills, in one or two sentences.</a:t>
            </a:r>
            <a:endParaRPr lang="en-US" sz="16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OBJECTIVES</a:t>
            </a:r>
            <a:endParaRPr lang="en-US" sz="2200" dirty="0"/>
          </a:p>
        </p:txBody>
      </p:sp>
      <p:sp>
        <p:nvSpPr>
          <p:cNvPr id="3" name="Shape 1"/>
          <p:cNvSpPr/>
          <p:nvPr/>
        </p:nvSpPr>
        <p:spPr>
          <a:xfrm>
            <a:off x="457200" y="1463040"/>
            <a:ext cx="11274552" cy="1234440"/>
          </a:xfrm>
          <a:prstGeom prst="roundRect">
            <a:avLst>
              <a:gd name="adj" fmla="val 10370"/>
            </a:avLst>
          </a:prstGeom>
          <a:solidFill>
            <a:srgbClr val="F1EAFE"/>
          </a:solidFill>
          <a:ln/>
          <a:effectLst>
            <a:outerShdw blurRad="76200" dist="25400" dir="5400000" algn="bl" rotWithShape="0">
              <a:srgbClr val="2A0F5E">
                <a:alpha val="14000"/>
              </a:srgbClr>
            </a:outerShdw>
          </a:effectLst>
        </p:spPr>
        <p:txBody>
          <a:bodyPr/>
          <a:lstStyle/>
          <a:p>
            <a:endParaRPr lang="en-MY"/>
          </a:p>
        </p:txBody>
      </p:sp>
      <p:pic>
        <p:nvPicPr>
          <p:cNvPr id="4" name="Image 0" descr="/home/claude/ppt/a/circ.png"/>
          <p:cNvPicPr>
            <a:picLocks noChangeAspect="1"/>
          </p:cNvPicPr>
          <p:nvPr/>
        </p:nvPicPr>
        <p:blipFill>
          <a:blip r:embed="rId3"/>
          <a:stretch>
            <a:fillRect/>
          </a:stretch>
        </p:blipFill>
        <p:spPr>
          <a:xfrm>
            <a:off x="731520" y="1645920"/>
            <a:ext cx="868680" cy="868680"/>
          </a:xfrm>
          <a:prstGeom prst="rect">
            <a:avLst/>
          </a:prstGeom>
        </p:spPr>
      </p:pic>
      <p:sp>
        <p:nvSpPr>
          <p:cNvPr id="5" name="Text 2"/>
          <p:cNvSpPr txBox="1"/>
          <p:nvPr/>
        </p:nvSpPr>
        <p:spPr>
          <a:xfrm>
            <a:off x="731520" y="1645920"/>
            <a:ext cx="868680" cy="86868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01</a:t>
            </a:r>
            <a:endParaRPr lang="en-US" sz="2400" dirty="0"/>
          </a:p>
        </p:txBody>
      </p:sp>
      <p:sp>
        <p:nvSpPr>
          <p:cNvPr id="6" name="Text 3"/>
          <p:cNvSpPr txBox="1"/>
          <p:nvPr/>
        </p:nvSpPr>
        <p:spPr>
          <a:xfrm>
            <a:off x="1874520" y="1463040"/>
            <a:ext cx="9601200" cy="1234440"/>
          </a:xfrm>
          <a:prstGeom prst="rect">
            <a:avLst/>
          </a:prstGeom>
          <a:noFill/>
          <a:ln/>
        </p:spPr>
        <p:txBody>
          <a:bodyPr wrap="square" lIns="0" tIns="0" rIns="0" bIns="0" rtlCol="0" anchor="ctr"/>
          <a:lstStyle/>
          <a:p>
            <a:pPr marL="0" indent="0" algn="l">
              <a:buNone/>
            </a:pPr>
            <a:r>
              <a:rPr lang="en-US" sz="2000" dirty="0">
                <a:solidFill>
                  <a:srgbClr val="2A0F5E"/>
                </a:solidFill>
                <a:latin typeface="Calibri" pitchFamily="34" charset="0"/>
                <a:ea typeface="Calibri" pitchFamily="34" charset="-122"/>
                <a:cs typeface="Calibri" pitchFamily="34" charset="-120"/>
              </a:rPr>
              <a:t>To identify … (state your first objective with an action verb)</a:t>
            </a:r>
            <a:endParaRPr lang="en-US" sz="2000" dirty="0"/>
          </a:p>
        </p:txBody>
      </p:sp>
      <p:sp>
        <p:nvSpPr>
          <p:cNvPr id="7" name="Shape 4"/>
          <p:cNvSpPr/>
          <p:nvPr/>
        </p:nvSpPr>
        <p:spPr>
          <a:xfrm>
            <a:off x="457200" y="2971800"/>
            <a:ext cx="11274552" cy="1234440"/>
          </a:xfrm>
          <a:prstGeom prst="roundRect">
            <a:avLst>
              <a:gd name="adj" fmla="val 10370"/>
            </a:avLst>
          </a:prstGeom>
          <a:solidFill>
            <a:srgbClr val="FFFFFF"/>
          </a:solidFill>
          <a:ln w="19050">
            <a:solidFill>
              <a:srgbClr val="E3D5FC"/>
            </a:solidFill>
            <a:prstDash val="solid"/>
          </a:ln>
          <a:effectLst>
            <a:outerShdw blurRad="76200" dist="25400" dir="5400000" algn="bl" rotWithShape="0">
              <a:srgbClr val="2A0F5E">
                <a:alpha val="14000"/>
              </a:srgbClr>
            </a:outerShdw>
          </a:effectLst>
        </p:spPr>
        <p:txBody>
          <a:bodyPr/>
          <a:lstStyle/>
          <a:p>
            <a:endParaRPr lang="en-MY"/>
          </a:p>
        </p:txBody>
      </p:sp>
      <p:pic>
        <p:nvPicPr>
          <p:cNvPr id="8" name="Image 1" descr="/home/claude/ppt/a/circ.png"/>
          <p:cNvPicPr>
            <a:picLocks noChangeAspect="1"/>
          </p:cNvPicPr>
          <p:nvPr/>
        </p:nvPicPr>
        <p:blipFill>
          <a:blip r:embed="rId3"/>
          <a:stretch>
            <a:fillRect/>
          </a:stretch>
        </p:blipFill>
        <p:spPr>
          <a:xfrm>
            <a:off x="731520" y="3154680"/>
            <a:ext cx="868680" cy="868680"/>
          </a:xfrm>
          <a:prstGeom prst="rect">
            <a:avLst/>
          </a:prstGeom>
        </p:spPr>
      </p:pic>
      <p:sp>
        <p:nvSpPr>
          <p:cNvPr id="9" name="Text 5"/>
          <p:cNvSpPr txBox="1"/>
          <p:nvPr/>
        </p:nvSpPr>
        <p:spPr>
          <a:xfrm>
            <a:off x="731520" y="3154680"/>
            <a:ext cx="868680" cy="86868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02</a:t>
            </a:r>
            <a:endParaRPr lang="en-US" sz="2400" dirty="0"/>
          </a:p>
        </p:txBody>
      </p:sp>
      <p:sp>
        <p:nvSpPr>
          <p:cNvPr id="10" name="Text 6"/>
          <p:cNvSpPr txBox="1"/>
          <p:nvPr/>
        </p:nvSpPr>
        <p:spPr>
          <a:xfrm>
            <a:off x="1874520" y="2971800"/>
            <a:ext cx="9601200" cy="1234440"/>
          </a:xfrm>
          <a:prstGeom prst="rect">
            <a:avLst/>
          </a:prstGeom>
          <a:noFill/>
          <a:ln/>
        </p:spPr>
        <p:txBody>
          <a:bodyPr wrap="square" lIns="0" tIns="0" rIns="0" bIns="0" rtlCol="0" anchor="ctr"/>
          <a:lstStyle/>
          <a:p>
            <a:pPr marL="0" indent="0" algn="l">
              <a:buNone/>
            </a:pPr>
            <a:r>
              <a:rPr lang="en-US" sz="2000" dirty="0">
                <a:solidFill>
                  <a:srgbClr val="2A0F5E"/>
                </a:solidFill>
                <a:latin typeface="Calibri" pitchFamily="34" charset="0"/>
                <a:ea typeface="Calibri" pitchFamily="34" charset="-122"/>
                <a:cs typeface="Calibri" pitchFamily="34" charset="-120"/>
              </a:rPr>
              <a:t>To assess … (state your second objective)</a:t>
            </a:r>
            <a:endParaRPr lang="en-US" sz="2000" dirty="0"/>
          </a:p>
        </p:txBody>
      </p:sp>
      <p:sp>
        <p:nvSpPr>
          <p:cNvPr id="11" name="Shape 7"/>
          <p:cNvSpPr/>
          <p:nvPr/>
        </p:nvSpPr>
        <p:spPr>
          <a:xfrm>
            <a:off x="457200" y="4480560"/>
            <a:ext cx="11274552" cy="1234440"/>
          </a:xfrm>
          <a:prstGeom prst="roundRect">
            <a:avLst>
              <a:gd name="adj" fmla="val 10370"/>
            </a:avLst>
          </a:prstGeom>
          <a:solidFill>
            <a:srgbClr val="F1EAFE"/>
          </a:solidFill>
          <a:ln/>
          <a:effectLst>
            <a:outerShdw blurRad="76200" dist="25400" dir="5400000" algn="bl" rotWithShape="0">
              <a:srgbClr val="2A0F5E">
                <a:alpha val="14000"/>
              </a:srgbClr>
            </a:outerShdw>
          </a:effectLst>
        </p:spPr>
        <p:txBody>
          <a:bodyPr/>
          <a:lstStyle/>
          <a:p>
            <a:endParaRPr lang="en-MY"/>
          </a:p>
        </p:txBody>
      </p:sp>
      <p:pic>
        <p:nvPicPr>
          <p:cNvPr id="12" name="Image 2" descr="/home/claude/ppt/a/circ.png"/>
          <p:cNvPicPr>
            <a:picLocks noChangeAspect="1"/>
          </p:cNvPicPr>
          <p:nvPr/>
        </p:nvPicPr>
        <p:blipFill>
          <a:blip r:embed="rId3"/>
          <a:stretch>
            <a:fillRect/>
          </a:stretch>
        </p:blipFill>
        <p:spPr>
          <a:xfrm>
            <a:off x="731520" y="4663440"/>
            <a:ext cx="868680" cy="868680"/>
          </a:xfrm>
          <a:prstGeom prst="rect">
            <a:avLst/>
          </a:prstGeom>
        </p:spPr>
      </p:pic>
      <p:sp>
        <p:nvSpPr>
          <p:cNvPr id="13" name="Text 8"/>
          <p:cNvSpPr txBox="1"/>
          <p:nvPr/>
        </p:nvSpPr>
        <p:spPr>
          <a:xfrm>
            <a:off x="731520" y="4663440"/>
            <a:ext cx="868680" cy="868680"/>
          </a:xfrm>
          <a:prstGeom prst="rect">
            <a:avLst/>
          </a:prstGeom>
          <a:noFill/>
          <a:ln/>
        </p:spPr>
        <p:txBody>
          <a:bodyPr wrap="square" lIns="0" tIns="0" rIns="0" bIns="0" rtlCol="0" anchor="ctr"/>
          <a:lstStyle/>
          <a:p>
            <a:pPr marL="0" indent="0" algn="ctr">
              <a:buNone/>
            </a:pPr>
            <a:r>
              <a:rPr lang="en-US" sz="2400" b="1" dirty="0">
                <a:solidFill>
                  <a:srgbClr val="FFFFFF"/>
                </a:solidFill>
                <a:latin typeface="Arial" pitchFamily="34" charset="0"/>
                <a:ea typeface="Arial" pitchFamily="34" charset="-122"/>
                <a:cs typeface="Arial" pitchFamily="34" charset="-120"/>
              </a:rPr>
              <a:t>03</a:t>
            </a:r>
            <a:endParaRPr lang="en-US" sz="2400" dirty="0"/>
          </a:p>
        </p:txBody>
      </p:sp>
      <p:sp>
        <p:nvSpPr>
          <p:cNvPr id="14" name="Text 9"/>
          <p:cNvSpPr txBox="1"/>
          <p:nvPr/>
        </p:nvSpPr>
        <p:spPr>
          <a:xfrm>
            <a:off x="1874520" y="4480560"/>
            <a:ext cx="9601200" cy="1234440"/>
          </a:xfrm>
          <a:prstGeom prst="rect">
            <a:avLst/>
          </a:prstGeom>
          <a:noFill/>
          <a:ln/>
        </p:spPr>
        <p:txBody>
          <a:bodyPr wrap="square" lIns="0" tIns="0" rIns="0" bIns="0" rtlCol="0" anchor="ctr"/>
          <a:lstStyle/>
          <a:p>
            <a:pPr marL="0" indent="0" algn="l">
              <a:buNone/>
            </a:pPr>
            <a:r>
              <a:rPr lang="en-US" sz="2000" dirty="0">
                <a:solidFill>
                  <a:srgbClr val="2A0F5E"/>
                </a:solidFill>
                <a:latin typeface="Calibri" pitchFamily="34" charset="0"/>
                <a:ea typeface="Calibri" pitchFamily="34" charset="-122"/>
                <a:cs typeface="Calibri" pitchFamily="34" charset="-120"/>
              </a:rPr>
              <a:t>To examine … (state your third objective)</a:t>
            </a:r>
            <a:endParaRPr lang="en-US" sz="20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RELATED WORKS</a:t>
            </a:r>
            <a:endParaRPr lang="en-US" sz="220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457200" y="1417320"/>
          <a:ext cx="11274552" cy="914400"/>
        </p:xfrm>
        <a:graphic>
          <a:graphicData uri="http://schemas.openxmlformats.org/drawingml/2006/table">
            <a:tbl>
              <a:tblPr/>
              <a:tblGrid>
                <a:gridCol w="2011680">
                  <a:extLst>
                    <a:ext uri="{9D8B030D-6E8A-4147-A177-3AD203B41FA5}">
                      <a16:colId xmlns:a16="http://schemas.microsoft.com/office/drawing/2014/main" val="20000"/>
                    </a:ext>
                  </a:extLst>
                </a:gridCol>
                <a:gridCol w="2377440">
                  <a:extLst>
                    <a:ext uri="{9D8B030D-6E8A-4147-A177-3AD203B41FA5}">
                      <a16:colId xmlns:a16="http://schemas.microsoft.com/office/drawing/2014/main" val="20001"/>
                    </a:ext>
                  </a:extLst>
                </a:gridCol>
                <a:gridCol w="210312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313432">
                  <a:extLst>
                    <a:ext uri="{9D8B030D-6E8A-4147-A177-3AD203B41FA5}">
                      <a16:colId xmlns:a16="http://schemas.microsoft.com/office/drawing/2014/main" val="20004"/>
                    </a:ext>
                  </a:extLst>
                </a:gridCol>
              </a:tblGrid>
              <a:tr h="566928">
                <a:tc>
                  <a:txBody>
                    <a:bodyPr/>
                    <a:lstStyle/>
                    <a:p>
                      <a:pPr marL="0" indent="0">
                        <a:buNone/>
                      </a:pPr>
                      <a:r>
                        <a:rPr lang="en-US" sz="1400" b="1" dirty="0">
                          <a:solidFill>
                            <a:srgbClr val="FFFFFF"/>
                          </a:solidFill>
                          <a:latin typeface="Arial" pitchFamily="34" charset="0"/>
                          <a:ea typeface="Arial" pitchFamily="34" charset="-122"/>
                          <a:cs typeface="Arial" pitchFamily="34" charset="-120"/>
                        </a:rPr>
                        <a:t>Author (Year)</a:t>
                      </a:r>
                      <a:endParaRPr lang="en-US" sz="1400" dirty="0">
                        <a:latin typeface="Arial" charset="0"/>
                        <a:ea typeface="Arial" charset="0"/>
                        <a:cs typeface="Arial"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8000ED"/>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Focus</a:t>
                      </a:r>
                      <a:endParaRPr lang="en-US" sz="1400" dirty="0">
                        <a:latin typeface="Arial" charset="0"/>
                        <a:ea typeface="Arial" charset="0"/>
                        <a:cs typeface="Arial"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8000ED"/>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Method</a:t>
                      </a:r>
                      <a:endParaRPr lang="en-US" sz="1400" dirty="0">
                        <a:latin typeface="Arial" charset="0"/>
                        <a:ea typeface="Arial" charset="0"/>
                        <a:cs typeface="Arial"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8000ED"/>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Key Finding</a:t>
                      </a:r>
                      <a:endParaRPr lang="en-US" sz="1400" dirty="0">
                        <a:latin typeface="Arial" charset="0"/>
                        <a:ea typeface="Arial" charset="0"/>
                        <a:cs typeface="Arial"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8000ED"/>
                    </a:solidFill>
                  </a:tcPr>
                </a:tc>
                <a:tc>
                  <a:txBody>
                    <a:bodyPr/>
                    <a:lstStyle/>
                    <a:p>
                      <a:pPr marL="0" indent="0">
                        <a:buNone/>
                      </a:pPr>
                      <a:r>
                        <a:rPr lang="en-US" sz="1400" b="1" dirty="0">
                          <a:solidFill>
                            <a:srgbClr val="FFFFFF"/>
                          </a:solidFill>
                          <a:latin typeface="Arial" pitchFamily="34" charset="0"/>
                          <a:ea typeface="Arial" pitchFamily="34" charset="-122"/>
                          <a:cs typeface="Arial" pitchFamily="34" charset="-120"/>
                        </a:rPr>
                        <a:t>Gap</a:t>
                      </a:r>
                      <a:endParaRPr lang="en-US" sz="1400" dirty="0">
                        <a:latin typeface="Arial" charset="0"/>
                        <a:ea typeface="Arial" charset="0"/>
                        <a:cs typeface="Arial"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8000ED"/>
                    </a:solidFill>
                  </a:tcPr>
                </a:tc>
                <a:extLst>
                  <a:ext uri="{0D108BD9-81ED-4DB2-BD59-A6C34878D82A}">
                    <a16:rowId xmlns:a16="http://schemas.microsoft.com/office/drawing/2014/main" val="10000"/>
                  </a:ext>
                </a:extLst>
              </a:tr>
              <a:tr h="566928">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Author (20XX)</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Topic studied</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Survey / experiment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Main result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What is missing</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extLst>
                  <a:ext uri="{0D108BD9-81ED-4DB2-BD59-A6C34878D82A}">
                    <a16:rowId xmlns:a16="http://schemas.microsoft.com/office/drawing/2014/main" val="10001"/>
                  </a:ext>
                </a:extLst>
              </a:tr>
              <a:tr h="566928">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Author (20XX)</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Topic studied</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Survey / experiment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Main result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What is missing</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566928">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Author (20XX)</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Topic studied</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Survey / experiment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Main result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What is missing</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1EAFE"/>
                    </a:solidFill>
                  </a:tcPr>
                </a:tc>
                <a:extLst>
                  <a:ext uri="{0D108BD9-81ED-4DB2-BD59-A6C34878D82A}">
                    <a16:rowId xmlns:a16="http://schemas.microsoft.com/office/drawing/2014/main" val="10003"/>
                  </a:ext>
                </a:extLst>
              </a:tr>
              <a:tr h="566928">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Author (20XX)</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Topic studied</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Survey / experiment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Main result</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tc>
                  <a:txBody>
                    <a:bodyPr/>
                    <a:lstStyle/>
                    <a:p>
                      <a:pPr marL="0" indent="0">
                        <a:buNone/>
                      </a:pPr>
                      <a:r>
                        <a:rPr lang="en-US" sz="1500" dirty="0">
                          <a:solidFill>
                            <a:srgbClr val="2B2147"/>
                          </a:solidFill>
                          <a:latin typeface="Calibri" pitchFamily="34" charset="0"/>
                          <a:ea typeface="Calibri" pitchFamily="34" charset="-122"/>
                          <a:cs typeface="Calibri" pitchFamily="34" charset="-120"/>
                        </a:rPr>
                        <a:t>What is missing</a:t>
                      </a:r>
                      <a:endParaRPr lang="en-US" sz="1500" dirty="0">
                        <a:latin typeface="Calibri" charset="0"/>
                        <a:ea typeface="Calibri" charset="0"/>
                        <a:cs typeface="Calibri" charset="0"/>
                      </a:endParaRPr>
                    </a:p>
                  </a:txBody>
                  <a:tcPr marT="91440" marB="91440" anchor="ctr">
                    <a:lnL w="12700" cap="flat" cmpd="sng" algn="ctr">
                      <a:solidFill>
                        <a:srgbClr val="E3D5FC"/>
                      </a:solidFill>
                      <a:prstDash val="solid"/>
                      <a:round/>
                      <a:headEnd type="none" w="med" len="med"/>
                      <a:tailEnd type="none" w="med" len="med"/>
                    </a:lnL>
                    <a:lnR w="12700" cap="flat" cmpd="sng" algn="ctr">
                      <a:solidFill>
                        <a:srgbClr val="E3D5FC"/>
                      </a:solidFill>
                      <a:prstDash val="solid"/>
                      <a:round/>
                      <a:headEnd type="none" w="med" len="med"/>
                      <a:tailEnd type="none" w="med" len="med"/>
                    </a:lnR>
                    <a:lnT w="12700" cap="flat" cmpd="sng" algn="ctr">
                      <a:solidFill>
                        <a:srgbClr val="E3D5FC"/>
                      </a:solidFill>
                      <a:prstDash val="solid"/>
                      <a:round/>
                      <a:headEnd type="none" w="med" len="med"/>
                      <a:tailEnd type="none" w="med" len="med"/>
                    </a:lnT>
                    <a:lnB w="12700" cap="flat" cmpd="sng" algn="ctr">
                      <a:solidFill>
                        <a:srgbClr val="E3D5F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4" name="Shape 1"/>
          <p:cNvSpPr/>
          <p:nvPr/>
        </p:nvSpPr>
        <p:spPr>
          <a:xfrm>
            <a:off x="457200" y="4709160"/>
            <a:ext cx="11274552" cy="1234440"/>
          </a:xfrm>
          <a:prstGeom prst="roundRect">
            <a:avLst>
              <a:gd name="adj" fmla="val 10370"/>
            </a:avLst>
          </a:prstGeom>
          <a:solidFill>
            <a:srgbClr val="FFF8E6"/>
          </a:solidFill>
          <a:ln w="25400">
            <a:solidFill>
              <a:srgbClr val="E8B338"/>
            </a:solidFill>
            <a:prstDash val="solid"/>
          </a:ln>
          <a:effectLst>
            <a:outerShdw blurRad="76200" dist="25400" dir="5400000" algn="bl" rotWithShape="0">
              <a:srgbClr val="2A0F5E">
                <a:alpha val="14000"/>
              </a:srgbClr>
            </a:outerShdw>
          </a:effectLst>
        </p:spPr>
        <p:txBody>
          <a:bodyPr/>
          <a:lstStyle/>
          <a:p>
            <a:endParaRPr lang="en-MY"/>
          </a:p>
        </p:txBody>
      </p:sp>
      <p:sp>
        <p:nvSpPr>
          <p:cNvPr id="5" name="Shape 2"/>
          <p:cNvSpPr/>
          <p:nvPr/>
        </p:nvSpPr>
        <p:spPr>
          <a:xfrm>
            <a:off x="685800" y="4956048"/>
            <a:ext cx="731520" cy="731520"/>
          </a:xfrm>
          <a:prstGeom prst="ellipse">
            <a:avLst/>
          </a:prstGeom>
          <a:solidFill>
            <a:srgbClr val="E8B338"/>
          </a:solidFill>
          <a:ln w="25400">
            <a:solidFill>
              <a:srgbClr val="FFFFFF"/>
            </a:solidFill>
            <a:prstDash val="solid"/>
          </a:ln>
        </p:spPr>
        <p:txBody>
          <a:bodyPr/>
          <a:lstStyle/>
          <a:p>
            <a:endParaRPr lang="en-MY"/>
          </a:p>
        </p:txBody>
      </p:sp>
      <p:pic>
        <p:nvPicPr>
          <p:cNvPr id="6" name="Image 0" descr="preencoded.png"/>
          <p:cNvPicPr>
            <a:picLocks noChangeAspect="1"/>
          </p:cNvPicPr>
          <p:nvPr/>
        </p:nvPicPr>
        <p:blipFill>
          <a:blip r:embed="rId3"/>
          <a:stretch>
            <a:fillRect/>
          </a:stretch>
        </p:blipFill>
        <p:spPr>
          <a:xfrm>
            <a:off x="883310" y="5153558"/>
            <a:ext cx="336499" cy="336499"/>
          </a:xfrm>
          <a:prstGeom prst="rect">
            <a:avLst/>
          </a:prstGeom>
        </p:spPr>
      </p:pic>
      <p:sp>
        <p:nvSpPr>
          <p:cNvPr id="7" name="Text 3"/>
          <p:cNvSpPr txBox="1"/>
          <p:nvPr/>
        </p:nvSpPr>
        <p:spPr>
          <a:xfrm>
            <a:off x="1645920" y="4709160"/>
            <a:ext cx="9875520" cy="1234440"/>
          </a:xfrm>
          <a:prstGeom prst="rect">
            <a:avLst/>
          </a:prstGeom>
          <a:noFill/>
          <a:ln/>
        </p:spPr>
        <p:txBody>
          <a:bodyPr wrap="square" lIns="0" tIns="0" rIns="0" bIns="0" rtlCol="0" anchor="ctr"/>
          <a:lstStyle/>
          <a:p>
            <a:pPr marL="0" indent="0" algn="l">
              <a:buNone/>
            </a:pPr>
            <a:r>
              <a:rPr lang="en-US" sz="1700" b="1" dirty="0">
                <a:solidFill>
                  <a:srgbClr val="2A0F5E"/>
                </a:solidFill>
                <a:latin typeface="Calibri" pitchFamily="34" charset="0"/>
                <a:ea typeface="Calibri" pitchFamily="34" charset="-122"/>
                <a:cs typeface="Calibri" pitchFamily="34" charset="-120"/>
              </a:rPr>
              <a:t>Summary: one or two sentences on how your study differs from the works above.</a:t>
            </a:r>
            <a:endParaRPr lang="en-US" sz="17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METHODOLOGY</a:t>
            </a:r>
            <a:endParaRPr lang="en-US" sz="2200" dirty="0"/>
          </a:p>
        </p:txBody>
      </p:sp>
      <p:pic>
        <p:nvPicPr>
          <p:cNvPr id="3" name="Image 0" descr="/home/claude/ppt/a/line.png"/>
          <p:cNvPicPr>
            <a:picLocks noChangeAspect="1"/>
          </p:cNvPicPr>
          <p:nvPr/>
        </p:nvPicPr>
        <p:blipFill>
          <a:blip r:embed="rId3"/>
          <a:srcRect/>
          <a:stretch/>
        </p:blipFill>
        <p:spPr>
          <a:xfrm>
            <a:off x="1474927" y="1938528"/>
            <a:ext cx="9239098" cy="146304"/>
          </a:xfrm>
          <a:prstGeom prst="rect">
            <a:avLst/>
          </a:prstGeom>
        </p:spPr>
      </p:pic>
      <p:sp>
        <p:nvSpPr>
          <p:cNvPr id="4" name="Shape 1"/>
          <p:cNvSpPr/>
          <p:nvPr/>
        </p:nvSpPr>
        <p:spPr>
          <a:xfrm>
            <a:off x="1017727" y="1554480"/>
            <a:ext cx="914400" cy="914400"/>
          </a:xfrm>
          <a:prstGeom prst="ellipse">
            <a:avLst/>
          </a:prstGeom>
          <a:solidFill>
            <a:srgbClr val="8000ED"/>
          </a:solidFill>
          <a:ln w="25400">
            <a:solidFill>
              <a:srgbClr val="FFFFFF"/>
            </a:solidFill>
            <a:prstDash val="solid"/>
          </a:ln>
        </p:spPr>
        <p:txBody>
          <a:bodyPr/>
          <a:lstStyle/>
          <a:p>
            <a:endParaRPr lang="en-MY"/>
          </a:p>
        </p:txBody>
      </p:sp>
      <p:pic>
        <p:nvPicPr>
          <p:cNvPr id="5" name="Image 1" descr="preencoded.png"/>
          <p:cNvPicPr>
            <a:picLocks noChangeAspect="1"/>
          </p:cNvPicPr>
          <p:nvPr/>
        </p:nvPicPr>
        <p:blipFill>
          <a:blip r:embed="rId4"/>
          <a:stretch>
            <a:fillRect/>
          </a:stretch>
        </p:blipFill>
        <p:spPr>
          <a:xfrm>
            <a:off x="1264615" y="1801368"/>
            <a:ext cx="420624" cy="420624"/>
          </a:xfrm>
          <a:prstGeom prst="rect">
            <a:avLst/>
          </a:prstGeom>
        </p:spPr>
      </p:pic>
      <p:sp>
        <p:nvSpPr>
          <p:cNvPr id="6" name="Shape 2"/>
          <p:cNvSpPr/>
          <p:nvPr/>
        </p:nvSpPr>
        <p:spPr>
          <a:xfrm>
            <a:off x="457200" y="2697480"/>
            <a:ext cx="2035454" cy="1965960"/>
          </a:xfrm>
          <a:prstGeom prst="roundRect">
            <a:avLst>
              <a:gd name="adj" fmla="val 651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7" name="Text 3"/>
          <p:cNvSpPr txBox="1"/>
          <p:nvPr/>
        </p:nvSpPr>
        <p:spPr>
          <a:xfrm>
            <a:off x="640080" y="2834640"/>
            <a:ext cx="1669694" cy="685800"/>
          </a:xfrm>
          <a:prstGeom prst="rect">
            <a:avLst/>
          </a:prstGeom>
          <a:noFill/>
          <a:ln/>
        </p:spPr>
        <p:txBody>
          <a:bodyPr wrap="square" lIns="0" tIns="0" rIns="0" bIns="0" rtlCol="0" anchor="ctr"/>
          <a:lstStyle/>
          <a:p>
            <a:pPr marL="0" indent="0" algn="l">
              <a:buNone/>
            </a:pPr>
            <a:r>
              <a:rPr lang="en-US" sz="1600" b="1" dirty="0">
                <a:solidFill>
                  <a:srgbClr val="2A0F5E"/>
                </a:solidFill>
                <a:latin typeface="Arial" pitchFamily="34" charset="0"/>
                <a:ea typeface="Arial" pitchFamily="34" charset="-122"/>
                <a:cs typeface="Arial" pitchFamily="34" charset="-120"/>
              </a:rPr>
              <a:t>1. Research Design</a:t>
            </a:r>
            <a:endParaRPr lang="en-US" sz="1600" dirty="0"/>
          </a:p>
        </p:txBody>
      </p:sp>
      <p:sp>
        <p:nvSpPr>
          <p:cNvPr id="8" name="Text 4"/>
          <p:cNvSpPr txBox="1"/>
          <p:nvPr/>
        </p:nvSpPr>
        <p:spPr>
          <a:xfrm>
            <a:off x="640080" y="3566160"/>
            <a:ext cx="1669694" cy="914400"/>
          </a:xfrm>
          <a:prstGeom prst="rect">
            <a:avLst/>
          </a:prstGeom>
          <a:noFill/>
          <a:ln/>
        </p:spPr>
        <p:txBody>
          <a:bodyPr wrap="square" lIns="0" tIns="0" rIns="0" bIns="0" rtlCol="0" anchor="t"/>
          <a:lstStyle/>
          <a:p>
            <a:pPr marL="0" indent="0" algn="l">
              <a:buNone/>
            </a:pPr>
            <a:r>
              <a:rPr lang="en-US" sz="1500" dirty="0">
                <a:solidFill>
                  <a:srgbClr val="2B2147"/>
                </a:solidFill>
                <a:latin typeface="Calibri" pitchFamily="34" charset="0"/>
                <a:ea typeface="Calibri" pitchFamily="34" charset="-122"/>
                <a:cs typeface="Calibri" pitchFamily="34" charset="-120"/>
              </a:rPr>
              <a:t>Approach and design</a:t>
            </a:r>
            <a:endParaRPr lang="en-US" sz="1500" dirty="0"/>
          </a:p>
        </p:txBody>
      </p:sp>
      <p:sp>
        <p:nvSpPr>
          <p:cNvPr id="9" name="Shape 5"/>
          <p:cNvSpPr/>
          <p:nvPr/>
        </p:nvSpPr>
        <p:spPr>
          <a:xfrm>
            <a:off x="3327502" y="1554480"/>
            <a:ext cx="914400" cy="914400"/>
          </a:xfrm>
          <a:prstGeom prst="ellipse">
            <a:avLst/>
          </a:prstGeom>
          <a:solidFill>
            <a:srgbClr val="009DA8"/>
          </a:solidFill>
          <a:ln w="25400">
            <a:solidFill>
              <a:srgbClr val="FFFFFF"/>
            </a:solidFill>
            <a:prstDash val="solid"/>
          </a:ln>
        </p:spPr>
        <p:txBody>
          <a:bodyPr/>
          <a:lstStyle/>
          <a:p>
            <a:endParaRPr lang="en-MY"/>
          </a:p>
        </p:txBody>
      </p:sp>
      <p:pic>
        <p:nvPicPr>
          <p:cNvPr id="10" name="Image 2" descr="preencoded.png"/>
          <p:cNvPicPr>
            <a:picLocks noChangeAspect="1"/>
          </p:cNvPicPr>
          <p:nvPr/>
        </p:nvPicPr>
        <p:blipFill>
          <a:blip r:embed="rId5"/>
          <a:stretch>
            <a:fillRect/>
          </a:stretch>
        </p:blipFill>
        <p:spPr>
          <a:xfrm>
            <a:off x="3574390" y="1801368"/>
            <a:ext cx="420624" cy="420624"/>
          </a:xfrm>
          <a:prstGeom prst="rect">
            <a:avLst/>
          </a:prstGeom>
        </p:spPr>
      </p:pic>
      <p:sp>
        <p:nvSpPr>
          <p:cNvPr id="11" name="Shape 6"/>
          <p:cNvSpPr/>
          <p:nvPr/>
        </p:nvSpPr>
        <p:spPr>
          <a:xfrm>
            <a:off x="2766974" y="2697480"/>
            <a:ext cx="2035454" cy="1965960"/>
          </a:xfrm>
          <a:prstGeom prst="roundRect">
            <a:avLst>
              <a:gd name="adj" fmla="val 651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2" name="Text 7"/>
          <p:cNvSpPr txBox="1"/>
          <p:nvPr/>
        </p:nvSpPr>
        <p:spPr>
          <a:xfrm>
            <a:off x="2949854" y="2834640"/>
            <a:ext cx="1669694" cy="685800"/>
          </a:xfrm>
          <a:prstGeom prst="rect">
            <a:avLst/>
          </a:prstGeom>
          <a:noFill/>
          <a:ln/>
        </p:spPr>
        <p:txBody>
          <a:bodyPr wrap="square" lIns="0" tIns="0" rIns="0" bIns="0" rtlCol="0" anchor="ctr"/>
          <a:lstStyle/>
          <a:p>
            <a:pPr marL="0" indent="0" algn="l">
              <a:buNone/>
            </a:pPr>
            <a:r>
              <a:rPr lang="en-US" sz="1600" b="1" dirty="0">
                <a:solidFill>
                  <a:srgbClr val="2A0F5E"/>
                </a:solidFill>
                <a:latin typeface="Arial" pitchFamily="34" charset="0"/>
                <a:ea typeface="Arial" pitchFamily="34" charset="-122"/>
                <a:cs typeface="Arial" pitchFamily="34" charset="-120"/>
              </a:rPr>
              <a:t>2. Sample</a:t>
            </a:r>
            <a:endParaRPr lang="en-US" sz="1600" dirty="0"/>
          </a:p>
        </p:txBody>
      </p:sp>
      <p:sp>
        <p:nvSpPr>
          <p:cNvPr id="13" name="Text 8"/>
          <p:cNvSpPr txBox="1"/>
          <p:nvPr/>
        </p:nvSpPr>
        <p:spPr>
          <a:xfrm>
            <a:off x="2949854" y="3566160"/>
            <a:ext cx="1669694" cy="914400"/>
          </a:xfrm>
          <a:prstGeom prst="rect">
            <a:avLst/>
          </a:prstGeom>
          <a:noFill/>
          <a:ln/>
        </p:spPr>
        <p:txBody>
          <a:bodyPr wrap="square" lIns="0" tIns="0" rIns="0" bIns="0" rtlCol="0" anchor="t"/>
          <a:lstStyle/>
          <a:p>
            <a:pPr marL="0" indent="0" algn="l">
              <a:buNone/>
            </a:pPr>
            <a:r>
              <a:rPr lang="en-US" sz="1500" dirty="0">
                <a:solidFill>
                  <a:srgbClr val="2B2147"/>
                </a:solidFill>
                <a:latin typeface="Calibri" pitchFamily="34" charset="0"/>
                <a:ea typeface="Calibri" pitchFamily="34" charset="-122"/>
                <a:cs typeface="Calibri" pitchFamily="34" charset="-120"/>
              </a:rPr>
              <a:t>Who and how many</a:t>
            </a:r>
            <a:endParaRPr lang="en-US" sz="1500" dirty="0"/>
          </a:p>
        </p:txBody>
      </p:sp>
      <p:sp>
        <p:nvSpPr>
          <p:cNvPr id="14" name="Shape 9"/>
          <p:cNvSpPr/>
          <p:nvPr/>
        </p:nvSpPr>
        <p:spPr>
          <a:xfrm>
            <a:off x="5637276" y="1554480"/>
            <a:ext cx="914400" cy="914400"/>
          </a:xfrm>
          <a:prstGeom prst="ellipse">
            <a:avLst/>
          </a:prstGeom>
          <a:solidFill>
            <a:srgbClr val="0755EE"/>
          </a:solidFill>
          <a:ln w="25400">
            <a:solidFill>
              <a:srgbClr val="FFFFFF"/>
            </a:solidFill>
            <a:prstDash val="solid"/>
          </a:ln>
        </p:spPr>
        <p:txBody>
          <a:bodyPr/>
          <a:lstStyle/>
          <a:p>
            <a:endParaRPr lang="en-MY"/>
          </a:p>
        </p:txBody>
      </p:sp>
      <p:pic>
        <p:nvPicPr>
          <p:cNvPr id="15" name="Image 3" descr="preencoded.png"/>
          <p:cNvPicPr>
            <a:picLocks noChangeAspect="1"/>
          </p:cNvPicPr>
          <p:nvPr/>
        </p:nvPicPr>
        <p:blipFill>
          <a:blip r:embed="rId6"/>
          <a:stretch>
            <a:fillRect/>
          </a:stretch>
        </p:blipFill>
        <p:spPr>
          <a:xfrm>
            <a:off x="5884164" y="1801368"/>
            <a:ext cx="420624" cy="420624"/>
          </a:xfrm>
          <a:prstGeom prst="rect">
            <a:avLst/>
          </a:prstGeom>
        </p:spPr>
      </p:pic>
      <p:sp>
        <p:nvSpPr>
          <p:cNvPr id="16" name="Shape 10"/>
          <p:cNvSpPr/>
          <p:nvPr/>
        </p:nvSpPr>
        <p:spPr>
          <a:xfrm>
            <a:off x="5076749" y="2697480"/>
            <a:ext cx="2035454" cy="1965960"/>
          </a:xfrm>
          <a:prstGeom prst="roundRect">
            <a:avLst>
              <a:gd name="adj" fmla="val 651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7" name="Text 11"/>
          <p:cNvSpPr txBox="1"/>
          <p:nvPr/>
        </p:nvSpPr>
        <p:spPr>
          <a:xfrm>
            <a:off x="5259629" y="2834640"/>
            <a:ext cx="1669694" cy="685800"/>
          </a:xfrm>
          <a:prstGeom prst="rect">
            <a:avLst/>
          </a:prstGeom>
          <a:noFill/>
          <a:ln/>
        </p:spPr>
        <p:txBody>
          <a:bodyPr wrap="square" lIns="0" tIns="0" rIns="0" bIns="0" rtlCol="0" anchor="ctr"/>
          <a:lstStyle/>
          <a:p>
            <a:pPr marL="0" indent="0" algn="l">
              <a:buNone/>
            </a:pPr>
            <a:r>
              <a:rPr lang="en-US" sz="1600" b="1" dirty="0">
                <a:solidFill>
                  <a:srgbClr val="2A0F5E"/>
                </a:solidFill>
                <a:latin typeface="Arial" pitchFamily="34" charset="0"/>
                <a:ea typeface="Arial" pitchFamily="34" charset="-122"/>
                <a:cs typeface="Arial" pitchFamily="34" charset="-120"/>
              </a:rPr>
              <a:t>3. Instrument</a:t>
            </a:r>
            <a:endParaRPr lang="en-US" sz="1600" dirty="0"/>
          </a:p>
        </p:txBody>
      </p:sp>
      <p:sp>
        <p:nvSpPr>
          <p:cNvPr id="18" name="Text 12"/>
          <p:cNvSpPr txBox="1"/>
          <p:nvPr/>
        </p:nvSpPr>
        <p:spPr>
          <a:xfrm>
            <a:off x="5259629" y="3566160"/>
            <a:ext cx="1669694" cy="914400"/>
          </a:xfrm>
          <a:prstGeom prst="rect">
            <a:avLst/>
          </a:prstGeom>
          <a:noFill/>
          <a:ln/>
        </p:spPr>
        <p:txBody>
          <a:bodyPr wrap="square" lIns="0" tIns="0" rIns="0" bIns="0" rtlCol="0" anchor="t"/>
          <a:lstStyle/>
          <a:p>
            <a:pPr marL="0" indent="0" algn="l">
              <a:buNone/>
            </a:pPr>
            <a:r>
              <a:rPr lang="en-US" sz="1500" dirty="0">
                <a:solidFill>
                  <a:srgbClr val="2B2147"/>
                </a:solidFill>
                <a:latin typeface="Calibri" pitchFamily="34" charset="0"/>
                <a:ea typeface="Calibri" pitchFamily="34" charset="-122"/>
                <a:cs typeface="Calibri" pitchFamily="34" charset="-120"/>
              </a:rPr>
              <a:t>Tools and validation</a:t>
            </a:r>
            <a:endParaRPr lang="en-US" sz="1500" dirty="0"/>
          </a:p>
        </p:txBody>
      </p:sp>
      <p:sp>
        <p:nvSpPr>
          <p:cNvPr id="19" name="Shape 13"/>
          <p:cNvSpPr/>
          <p:nvPr/>
        </p:nvSpPr>
        <p:spPr>
          <a:xfrm>
            <a:off x="7947050" y="1554480"/>
            <a:ext cx="914400" cy="914400"/>
          </a:xfrm>
          <a:prstGeom prst="ellipse">
            <a:avLst/>
          </a:prstGeom>
          <a:solidFill>
            <a:srgbClr val="D000D5"/>
          </a:solidFill>
          <a:ln w="25400">
            <a:solidFill>
              <a:srgbClr val="FFFFFF"/>
            </a:solidFill>
            <a:prstDash val="solid"/>
          </a:ln>
        </p:spPr>
        <p:txBody>
          <a:bodyPr/>
          <a:lstStyle/>
          <a:p>
            <a:endParaRPr lang="en-MY"/>
          </a:p>
        </p:txBody>
      </p:sp>
      <p:pic>
        <p:nvPicPr>
          <p:cNvPr id="20" name="Image 4" descr="preencoded.png"/>
          <p:cNvPicPr>
            <a:picLocks noChangeAspect="1"/>
          </p:cNvPicPr>
          <p:nvPr/>
        </p:nvPicPr>
        <p:blipFill>
          <a:blip r:embed="rId7"/>
          <a:stretch>
            <a:fillRect/>
          </a:stretch>
        </p:blipFill>
        <p:spPr>
          <a:xfrm>
            <a:off x="8193938" y="1801368"/>
            <a:ext cx="420624" cy="420624"/>
          </a:xfrm>
          <a:prstGeom prst="rect">
            <a:avLst/>
          </a:prstGeom>
        </p:spPr>
      </p:pic>
      <p:sp>
        <p:nvSpPr>
          <p:cNvPr id="21" name="Shape 14"/>
          <p:cNvSpPr/>
          <p:nvPr/>
        </p:nvSpPr>
        <p:spPr>
          <a:xfrm>
            <a:off x="7386523" y="2697480"/>
            <a:ext cx="2035454" cy="1965960"/>
          </a:xfrm>
          <a:prstGeom prst="roundRect">
            <a:avLst>
              <a:gd name="adj" fmla="val 651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22" name="Text 15"/>
          <p:cNvSpPr txBox="1"/>
          <p:nvPr/>
        </p:nvSpPr>
        <p:spPr>
          <a:xfrm>
            <a:off x="7569403" y="2834640"/>
            <a:ext cx="1669694" cy="685800"/>
          </a:xfrm>
          <a:prstGeom prst="rect">
            <a:avLst/>
          </a:prstGeom>
          <a:noFill/>
          <a:ln/>
        </p:spPr>
        <p:txBody>
          <a:bodyPr wrap="square" lIns="0" tIns="0" rIns="0" bIns="0" rtlCol="0" anchor="ctr"/>
          <a:lstStyle/>
          <a:p>
            <a:pPr marL="0" indent="0" algn="l">
              <a:buNone/>
            </a:pPr>
            <a:r>
              <a:rPr lang="en-US" sz="1600" b="1" dirty="0">
                <a:solidFill>
                  <a:srgbClr val="2A0F5E"/>
                </a:solidFill>
                <a:latin typeface="Arial" pitchFamily="34" charset="0"/>
                <a:ea typeface="Arial" pitchFamily="34" charset="-122"/>
                <a:cs typeface="Arial" pitchFamily="34" charset="-120"/>
              </a:rPr>
              <a:t>4. Data Collection</a:t>
            </a:r>
            <a:endParaRPr lang="en-US" sz="1600" dirty="0"/>
          </a:p>
        </p:txBody>
      </p:sp>
      <p:sp>
        <p:nvSpPr>
          <p:cNvPr id="23" name="Text 16"/>
          <p:cNvSpPr txBox="1"/>
          <p:nvPr/>
        </p:nvSpPr>
        <p:spPr>
          <a:xfrm>
            <a:off x="7569403" y="3566160"/>
            <a:ext cx="1669694" cy="914400"/>
          </a:xfrm>
          <a:prstGeom prst="rect">
            <a:avLst/>
          </a:prstGeom>
          <a:noFill/>
          <a:ln/>
        </p:spPr>
        <p:txBody>
          <a:bodyPr wrap="square" lIns="0" tIns="0" rIns="0" bIns="0" rtlCol="0" anchor="t"/>
          <a:lstStyle/>
          <a:p>
            <a:pPr marL="0" indent="0" algn="l">
              <a:buNone/>
            </a:pPr>
            <a:r>
              <a:rPr lang="en-US" sz="1500" dirty="0">
                <a:solidFill>
                  <a:srgbClr val="2B2147"/>
                </a:solidFill>
                <a:latin typeface="Calibri" pitchFamily="34" charset="0"/>
                <a:ea typeface="Calibri" pitchFamily="34" charset="-122"/>
                <a:cs typeface="Calibri" pitchFamily="34" charset="-120"/>
              </a:rPr>
              <a:t>Procedure and period</a:t>
            </a:r>
            <a:endParaRPr lang="en-US" sz="1500" dirty="0"/>
          </a:p>
        </p:txBody>
      </p:sp>
      <p:sp>
        <p:nvSpPr>
          <p:cNvPr id="24" name="Shape 17"/>
          <p:cNvSpPr/>
          <p:nvPr/>
        </p:nvSpPr>
        <p:spPr>
          <a:xfrm>
            <a:off x="10256825" y="1554480"/>
            <a:ext cx="914400" cy="914400"/>
          </a:xfrm>
          <a:prstGeom prst="ellipse">
            <a:avLst/>
          </a:prstGeom>
          <a:solidFill>
            <a:srgbClr val="A333F2"/>
          </a:solidFill>
          <a:ln w="25400">
            <a:solidFill>
              <a:srgbClr val="FFFFFF"/>
            </a:solidFill>
            <a:prstDash val="solid"/>
          </a:ln>
        </p:spPr>
        <p:txBody>
          <a:bodyPr/>
          <a:lstStyle/>
          <a:p>
            <a:endParaRPr lang="en-MY"/>
          </a:p>
        </p:txBody>
      </p:sp>
      <p:pic>
        <p:nvPicPr>
          <p:cNvPr id="25" name="Image 5" descr="preencoded.png"/>
          <p:cNvPicPr>
            <a:picLocks noChangeAspect="1"/>
          </p:cNvPicPr>
          <p:nvPr/>
        </p:nvPicPr>
        <p:blipFill>
          <a:blip r:embed="rId8"/>
          <a:stretch>
            <a:fillRect/>
          </a:stretch>
        </p:blipFill>
        <p:spPr>
          <a:xfrm>
            <a:off x="10503713" y="1801368"/>
            <a:ext cx="420624" cy="420624"/>
          </a:xfrm>
          <a:prstGeom prst="rect">
            <a:avLst/>
          </a:prstGeom>
        </p:spPr>
      </p:pic>
      <p:sp>
        <p:nvSpPr>
          <p:cNvPr id="26" name="Shape 18"/>
          <p:cNvSpPr/>
          <p:nvPr/>
        </p:nvSpPr>
        <p:spPr>
          <a:xfrm>
            <a:off x="9696298" y="2697480"/>
            <a:ext cx="2035454" cy="1965960"/>
          </a:xfrm>
          <a:prstGeom prst="roundRect">
            <a:avLst>
              <a:gd name="adj" fmla="val 651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27" name="Text 19"/>
          <p:cNvSpPr txBox="1"/>
          <p:nvPr/>
        </p:nvSpPr>
        <p:spPr>
          <a:xfrm>
            <a:off x="9879178" y="2834640"/>
            <a:ext cx="1669694" cy="685800"/>
          </a:xfrm>
          <a:prstGeom prst="rect">
            <a:avLst/>
          </a:prstGeom>
          <a:noFill/>
          <a:ln/>
        </p:spPr>
        <p:txBody>
          <a:bodyPr wrap="square" lIns="0" tIns="0" rIns="0" bIns="0" rtlCol="0" anchor="ctr"/>
          <a:lstStyle/>
          <a:p>
            <a:pPr marL="0" indent="0" algn="l">
              <a:buNone/>
            </a:pPr>
            <a:r>
              <a:rPr lang="en-US" sz="1600" b="1" dirty="0">
                <a:solidFill>
                  <a:srgbClr val="2A0F5E"/>
                </a:solidFill>
                <a:latin typeface="Arial" pitchFamily="34" charset="0"/>
                <a:ea typeface="Arial" pitchFamily="34" charset="-122"/>
                <a:cs typeface="Arial" pitchFamily="34" charset="-120"/>
              </a:rPr>
              <a:t>5. Analysis</a:t>
            </a:r>
            <a:endParaRPr lang="en-US" sz="1600" dirty="0"/>
          </a:p>
        </p:txBody>
      </p:sp>
      <p:sp>
        <p:nvSpPr>
          <p:cNvPr id="28" name="Text 20"/>
          <p:cNvSpPr txBox="1"/>
          <p:nvPr/>
        </p:nvSpPr>
        <p:spPr>
          <a:xfrm>
            <a:off x="9879178" y="3566160"/>
            <a:ext cx="1669694" cy="914400"/>
          </a:xfrm>
          <a:prstGeom prst="rect">
            <a:avLst/>
          </a:prstGeom>
          <a:noFill/>
          <a:ln/>
        </p:spPr>
        <p:txBody>
          <a:bodyPr wrap="square" lIns="0" tIns="0" rIns="0" bIns="0" rtlCol="0" anchor="t"/>
          <a:lstStyle/>
          <a:p>
            <a:pPr marL="0" indent="0" algn="l">
              <a:buNone/>
            </a:pPr>
            <a:r>
              <a:rPr lang="en-US" sz="1500" dirty="0">
                <a:solidFill>
                  <a:srgbClr val="2B2147"/>
                </a:solidFill>
                <a:latin typeface="Calibri" pitchFamily="34" charset="0"/>
                <a:ea typeface="Calibri" pitchFamily="34" charset="-122"/>
                <a:cs typeface="Calibri" pitchFamily="34" charset="-120"/>
              </a:rPr>
              <a:t>Software and tests</a:t>
            </a:r>
            <a:endParaRPr lang="en-US" sz="1500" dirty="0"/>
          </a:p>
        </p:txBody>
      </p:sp>
      <p:sp>
        <p:nvSpPr>
          <p:cNvPr id="29" name="Shape 21"/>
          <p:cNvSpPr/>
          <p:nvPr/>
        </p:nvSpPr>
        <p:spPr>
          <a:xfrm>
            <a:off x="457200" y="4892040"/>
            <a:ext cx="11274552" cy="1188720"/>
          </a:xfrm>
          <a:prstGeom prst="roundRect">
            <a:avLst>
              <a:gd name="adj" fmla="val 10769"/>
            </a:avLst>
          </a:prstGeom>
          <a:solidFill>
            <a:srgbClr val="FAF7FF"/>
          </a:solidFill>
          <a:ln w="19050">
            <a:solidFill>
              <a:srgbClr val="A333F2"/>
            </a:solidFill>
            <a:prstDash val="dash"/>
          </a:ln>
        </p:spPr>
        <p:txBody>
          <a:bodyPr/>
          <a:lstStyle/>
          <a:p>
            <a:endParaRPr lang="en-MY"/>
          </a:p>
        </p:txBody>
      </p:sp>
      <p:pic>
        <p:nvPicPr>
          <p:cNvPr id="30" name="Image 6" descr="preencoded.png"/>
          <p:cNvPicPr>
            <a:picLocks noChangeAspect="1"/>
          </p:cNvPicPr>
          <p:nvPr/>
        </p:nvPicPr>
        <p:blipFill>
          <a:blip r:embed="rId9"/>
          <a:stretch>
            <a:fillRect/>
          </a:stretch>
        </p:blipFill>
        <p:spPr>
          <a:xfrm>
            <a:off x="5774436" y="4983480"/>
            <a:ext cx="640080" cy="640080"/>
          </a:xfrm>
          <a:prstGeom prst="rect">
            <a:avLst/>
          </a:prstGeom>
        </p:spPr>
      </p:pic>
      <p:sp>
        <p:nvSpPr>
          <p:cNvPr id="31" name="Text 22"/>
          <p:cNvSpPr txBox="1"/>
          <p:nvPr/>
        </p:nvSpPr>
        <p:spPr>
          <a:xfrm>
            <a:off x="457200" y="5715000"/>
            <a:ext cx="11274552" cy="365760"/>
          </a:xfrm>
          <a:prstGeom prst="rect">
            <a:avLst/>
          </a:prstGeom>
          <a:noFill/>
          <a:ln/>
        </p:spPr>
        <p:txBody>
          <a:bodyPr wrap="square" lIns="0" tIns="0" rIns="0" bIns="0" rtlCol="0" anchor="t"/>
          <a:lstStyle/>
          <a:p>
            <a:pPr marL="0" indent="0" algn="ctr">
              <a:buNone/>
            </a:pPr>
            <a:r>
              <a:rPr lang="en-US" sz="1400" dirty="0">
                <a:solidFill>
                  <a:srgbClr val="A333F2"/>
                </a:solidFill>
                <a:latin typeface="Calibri" pitchFamily="34" charset="0"/>
                <a:ea typeface="Calibri" pitchFamily="34" charset="-122"/>
                <a:cs typeface="Calibri" pitchFamily="34" charset="-120"/>
              </a:rPr>
              <a:t>Optional: insert your research framework or flowchart</a:t>
            </a:r>
            <a:endParaRPr lang="en-US" sz="1400" dirty="0"/>
          </a:p>
        </p:txBody>
      </p:sp>
      <p:sp>
        <p:nvSpPr>
          <p:cNvPr id="32"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RESULTS</a:t>
            </a:r>
            <a:endParaRPr lang="en-US" sz="2200" dirty="0"/>
          </a:p>
        </p:txBody>
      </p:sp>
      <p:sp>
        <p:nvSpPr>
          <p:cNvPr id="3" name="Shape 1"/>
          <p:cNvSpPr/>
          <p:nvPr/>
        </p:nvSpPr>
        <p:spPr>
          <a:xfrm>
            <a:off x="457200" y="1371600"/>
            <a:ext cx="6949440" cy="4754880"/>
          </a:xfrm>
          <a:prstGeom prst="roundRect">
            <a:avLst>
              <a:gd name="adj" fmla="val 2692"/>
            </a:avLst>
          </a:prstGeom>
          <a:solidFill>
            <a:srgbClr val="FFFFFF"/>
          </a:solidFill>
          <a:ln w="12700">
            <a:solidFill>
              <a:srgbClr val="E3D5FC"/>
            </a:solidFill>
            <a:prstDash val="solid"/>
          </a:ln>
          <a:effectLst>
            <a:outerShdw blurRad="76200" dist="25400" dir="5400000" algn="bl" rotWithShape="0">
              <a:srgbClr val="2A0F5E">
                <a:alpha val="14000"/>
              </a:srgbClr>
            </a:outerShdw>
          </a:effectLst>
        </p:spPr>
        <p:txBody>
          <a:bodyPr/>
          <a:lstStyle/>
          <a:p>
            <a:endParaRPr lang="en-MY"/>
          </a:p>
        </p:txBody>
      </p:sp>
      <p:graphicFrame>
        <p:nvGraphicFramePr>
          <p:cNvPr id="4" name="Chart 0"/>
          <p:cNvGraphicFramePr/>
          <p:nvPr/>
        </p:nvGraphicFramePr>
        <p:xfrm>
          <a:off x="640080" y="1508760"/>
          <a:ext cx="6583680" cy="4480560"/>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
          <p:cNvSpPr/>
          <p:nvPr/>
        </p:nvSpPr>
        <p:spPr>
          <a:xfrm>
            <a:off x="7726680" y="1371600"/>
            <a:ext cx="4005072" cy="1417320"/>
          </a:xfrm>
          <a:prstGeom prst="roundRect">
            <a:avLst>
              <a:gd name="adj" fmla="val 903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6" name="Text 3"/>
          <p:cNvSpPr/>
          <p:nvPr/>
        </p:nvSpPr>
        <p:spPr>
          <a:xfrm>
            <a:off x="7909560" y="1755648"/>
            <a:ext cx="640080" cy="640080"/>
          </a:xfrm>
          <a:prstGeom prst="ellipse">
            <a:avLst/>
          </a:prstGeom>
          <a:solidFill>
            <a:srgbClr val="8000ED"/>
          </a:solidFill>
          <a:ln w="25400">
            <a:solidFill>
              <a:srgbClr val="FFFFFF"/>
            </a:solid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7" name="Text 4"/>
          <p:cNvSpPr txBox="1"/>
          <p:nvPr/>
        </p:nvSpPr>
        <p:spPr>
          <a:xfrm>
            <a:off x="8732520" y="1371600"/>
            <a:ext cx="2834640" cy="1417320"/>
          </a:xfrm>
          <a:prstGeom prst="rect">
            <a:avLst/>
          </a:prstGeom>
          <a:noFill/>
          <a:ln/>
        </p:spPr>
        <p:txBody>
          <a:bodyPr wrap="square" lIns="0" tIns="0" rIns="0" bIns="0" rtlCol="0" anchor="ctr"/>
          <a:lstStyle/>
          <a:p>
            <a:pPr marL="0" indent="0" algn="l">
              <a:buNone/>
            </a:pPr>
            <a:r>
              <a:rPr lang="en-US" sz="1600" dirty="0">
                <a:solidFill>
                  <a:srgbClr val="2B2147"/>
                </a:solidFill>
                <a:latin typeface="Calibri" pitchFamily="34" charset="0"/>
                <a:ea typeface="Calibri" pitchFamily="34" charset="-122"/>
                <a:cs typeface="Calibri" pitchFamily="34" charset="-120"/>
              </a:rPr>
              <a:t>Key finding 1 with the main number</a:t>
            </a:r>
            <a:endParaRPr lang="en-US" sz="1600" dirty="0"/>
          </a:p>
        </p:txBody>
      </p:sp>
      <p:sp>
        <p:nvSpPr>
          <p:cNvPr id="8" name="Shape 5"/>
          <p:cNvSpPr/>
          <p:nvPr/>
        </p:nvSpPr>
        <p:spPr>
          <a:xfrm>
            <a:off x="7726680" y="2999232"/>
            <a:ext cx="4005072" cy="1417320"/>
          </a:xfrm>
          <a:prstGeom prst="roundRect">
            <a:avLst>
              <a:gd name="adj" fmla="val 903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9" name="Text 6"/>
          <p:cNvSpPr/>
          <p:nvPr/>
        </p:nvSpPr>
        <p:spPr>
          <a:xfrm>
            <a:off x="7909560" y="3383280"/>
            <a:ext cx="640080" cy="640080"/>
          </a:xfrm>
          <a:prstGeom prst="ellipse">
            <a:avLst/>
          </a:prstGeom>
          <a:solidFill>
            <a:srgbClr val="009DA8"/>
          </a:solidFill>
          <a:ln w="25400">
            <a:solidFill>
              <a:srgbClr val="FFFFFF"/>
            </a:solid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0" name="Text 7"/>
          <p:cNvSpPr txBox="1"/>
          <p:nvPr/>
        </p:nvSpPr>
        <p:spPr>
          <a:xfrm>
            <a:off x="8732520" y="2999232"/>
            <a:ext cx="2834640" cy="1417320"/>
          </a:xfrm>
          <a:prstGeom prst="rect">
            <a:avLst/>
          </a:prstGeom>
          <a:noFill/>
          <a:ln/>
        </p:spPr>
        <p:txBody>
          <a:bodyPr wrap="square" lIns="0" tIns="0" rIns="0" bIns="0" rtlCol="0" anchor="ctr"/>
          <a:lstStyle/>
          <a:p>
            <a:pPr marL="0" indent="0" algn="l">
              <a:buNone/>
            </a:pPr>
            <a:r>
              <a:rPr lang="en-US" sz="1600" dirty="0">
                <a:solidFill>
                  <a:srgbClr val="2B2147"/>
                </a:solidFill>
                <a:latin typeface="Calibri" pitchFamily="34" charset="0"/>
                <a:ea typeface="Calibri" pitchFamily="34" charset="-122"/>
                <a:cs typeface="Calibri" pitchFamily="34" charset="-120"/>
              </a:rPr>
              <a:t>Key finding 2 with the main number</a:t>
            </a:r>
            <a:endParaRPr lang="en-US" sz="1600" dirty="0"/>
          </a:p>
        </p:txBody>
      </p:sp>
      <p:sp>
        <p:nvSpPr>
          <p:cNvPr id="11" name="Shape 8"/>
          <p:cNvSpPr/>
          <p:nvPr/>
        </p:nvSpPr>
        <p:spPr>
          <a:xfrm>
            <a:off x="7726680" y="4626864"/>
            <a:ext cx="4005072" cy="1417320"/>
          </a:xfrm>
          <a:prstGeom prst="roundRect">
            <a:avLst>
              <a:gd name="adj" fmla="val 9032"/>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2" name="Text 9"/>
          <p:cNvSpPr/>
          <p:nvPr/>
        </p:nvSpPr>
        <p:spPr>
          <a:xfrm>
            <a:off x="7909560" y="5010912"/>
            <a:ext cx="640080" cy="640080"/>
          </a:xfrm>
          <a:prstGeom prst="ellipse">
            <a:avLst/>
          </a:prstGeom>
          <a:solidFill>
            <a:srgbClr val="0755EE"/>
          </a:solidFill>
          <a:ln w="25400">
            <a:solidFill>
              <a:srgbClr val="FFFFFF"/>
            </a:solidFill>
          </a:ln>
        </p:spPr>
        <p:txBody>
          <a:bodyPr wrap="square" lIns="0" tIns="0" rIns="0" bIns="0"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13" name="Text 10"/>
          <p:cNvSpPr txBox="1"/>
          <p:nvPr/>
        </p:nvSpPr>
        <p:spPr>
          <a:xfrm>
            <a:off x="8732520" y="4626864"/>
            <a:ext cx="2834640" cy="1417320"/>
          </a:xfrm>
          <a:prstGeom prst="rect">
            <a:avLst/>
          </a:prstGeom>
          <a:noFill/>
          <a:ln/>
        </p:spPr>
        <p:txBody>
          <a:bodyPr wrap="square" lIns="0" tIns="0" rIns="0" bIns="0" rtlCol="0" anchor="ctr"/>
          <a:lstStyle/>
          <a:p>
            <a:pPr marL="0" indent="0" algn="l">
              <a:buNone/>
            </a:pPr>
            <a:r>
              <a:rPr lang="en-US" sz="1600" dirty="0">
                <a:solidFill>
                  <a:srgbClr val="2B2147"/>
                </a:solidFill>
                <a:latin typeface="Calibri" pitchFamily="34" charset="0"/>
                <a:ea typeface="Calibri" pitchFamily="34" charset="-122"/>
                <a:cs typeface="Calibri" pitchFamily="34" charset="-120"/>
              </a:rPr>
              <a:t>Key finding 3 with the main number</a:t>
            </a:r>
            <a:endParaRPr lang="en-US" sz="16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DISCUSSION</a:t>
            </a:r>
            <a:endParaRPr lang="en-US" sz="2200" dirty="0"/>
          </a:p>
        </p:txBody>
      </p:sp>
      <p:sp>
        <p:nvSpPr>
          <p:cNvPr id="3" name="Shape 1"/>
          <p:cNvSpPr/>
          <p:nvPr/>
        </p:nvSpPr>
        <p:spPr>
          <a:xfrm>
            <a:off x="457200" y="1417320"/>
            <a:ext cx="3575304" cy="4572000"/>
          </a:xfrm>
          <a:prstGeom prst="roundRect">
            <a:avLst>
              <a:gd name="adj" fmla="val 3581"/>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4" name="Shape 2"/>
          <p:cNvSpPr/>
          <p:nvPr/>
        </p:nvSpPr>
        <p:spPr>
          <a:xfrm>
            <a:off x="1787652" y="1737360"/>
            <a:ext cx="914400" cy="914400"/>
          </a:xfrm>
          <a:prstGeom prst="ellipse">
            <a:avLst/>
          </a:prstGeom>
          <a:solidFill>
            <a:srgbClr val="8000ED"/>
          </a:solidFill>
          <a:ln w="25400">
            <a:solidFill>
              <a:srgbClr val="FFFFFF"/>
            </a:solidFill>
            <a:prstDash val="solid"/>
          </a:ln>
        </p:spPr>
        <p:txBody>
          <a:bodyPr/>
          <a:lstStyle/>
          <a:p>
            <a:endParaRPr lang="en-MY"/>
          </a:p>
        </p:txBody>
      </p:sp>
      <p:pic>
        <p:nvPicPr>
          <p:cNvPr id="5" name="Image 0" descr="preencoded.png"/>
          <p:cNvPicPr>
            <a:picLocks noChangeAspect="1"/>
          </p:cNvPicPr>
          <p:nvPr/>
        </p:nvPicPr>
        <p:blipFill>
          <a:blip r:embed="rId3"/>
          <a:stretch>
            <a:fillRect/>
          </a:stretch>
        </p:blipFill>
        <p:spPr>
          <a:xfrm>
            <a:off x="2034540" y="1984248"/>
            <a:ext cx="420624" cy="420624"/>
          </a:xfrm>
          <a:prstGeom prst="rect">
            <a:avLst/>
          </a:prstGeom>
        </p:spPr>
      </p:pic>
      <p:sp>
        <p:nvSpPr>
          <p:cNvPr id="6" name="Text 3"/>
          <p:cNvSpPr txBox="1"/>
          <p:nvPr/>
        </p:nvSpPr>
        <p:spPr>
          <a:xfrm>
            <a:off x="731520" y="2834640"/>
            <a:ext cx="3026664" cy="640080"/>
          </a:xfrm>
          <a:prstGeom prst="rect">
            <a:avLst/>
          </a:prstGeom>
          <a:noFill/>
          <a:ln/>
        </p:spPr>
        <p:txBody>
          <a:bodyPr wrap="square" lIns="0" tIns="0" rIns="0" bIns="0" rtlCol="0" anchor="ctr"/>
          <a:lstStyle/>
          <a:p>
            <a:pPr marL="0" indent="0" algn="ctr">
              <a:buNone/>
            </a:pPr>
            <a:r>
              <a:rPr lang="en-US" sz="1900" b="1" dirty="0">
                <a:solidFill>
                  <a:srgbClr val="2A0F5E"/>
                </a:solidFill>
                <a:latin typeface="Arial" pitchFamily="34" charset="0"/>
                <a:ea typeface="Arial" pitchFamily="34" charset="-122"/>
                <a:cs typeface="Arial" pitchFamily="34" charset="-120"/>
              </a:rPr>
              <a:t>What we found</a:t>
            </a:r>
            <a:endParaRPr lang="en-US" sz="1900" dirty="0"/>
          </a:p>
        </p:txBody>
      </p:sp>
      <p:sp>
        <p:nvSpPr>
          <p:cNvPr id="7" name="Text 4"/>
          <p:cNvSpPr txBox="1"/>
          <p:nvPr/>
        </p:nvSpPr>
        <p:spPr>
          <a:xfrm>
            <a:off x="777240" y="3566160"/>
            <a:ext cx="2935224" cy="2103120"/>
          </a:xfrm>
          <a:prstGeom prst="rect">
            <a:avLst/>
          </a:prstGeom>
          <a:noFill/>
          <a:ln/>
        </p:spPr>
        <p:txBody>
          <a:bodyPr wrap="square" lIns="0" tIns="0" rIns="0" bIns="0" rtlCol="0" anchor="t"/>
          <a:lstStyle/>
          <a:p>
            <a:pPr marL="0" indent="0" algn="ctr">
              <a:buNone/>
            </a:pPr>
            <a:r>
              <a:rPr lang="en-US" sz="1700" dirty="0">
                <a:solidFill>
                  <a:srgbClr val="2B2147"/>
                </a:solidFill>
                <a:latin typeface="Calibri" pitchFamily="34" charset="0"/>
                <a:ea typeface="Calibri" pitchFamily="34" charset="-122"/>
                <a:cs typeface="Calibri" pitchFamily="34" charset="-120"/>
              </a:rPr>
              <a:t>Explain the main result in plain words.</a:t>
            </a:r>
            <a:endParaRPr lang="en-US" sz="1700" dirty="0"/>
          </a:p>
        </p:txBody>
      </p:sp>
      <p:sp>
        <p:nvSpPr>
          <p:cNvPr id="8" name="Shape 5"/>
          <p:cNvSpPr/>
          <p:nvPr/>
        </p:nvSpPr>
        <p:spPr>
          <a:xfrm>
            <a:off x="4306824" y="1417320"/>
            <a:ext cx="3575304" cy="4572000"/>
          </a:xfrm>
          <a:prstGeom prst="roundRect">
            <a:avLst>
              <a:gd name="adj" fmla="val 3581"/>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9" name="Shape 6"/>
          <p:cNvSpPr/>
          <p:nvPr/>
        </p:nvSpPr>
        <p:spPr>
          <a:xfrm>
            <a:off x="5637276" y="1737360"/>
            <a:ext cx="914400" cy="914400"/>
          </a:xfrm>
          <a:prstGeom prst="ellipse">
            <a:avLst/>
          </a:prstGeom>
          <a:solidFill>
            <a:srgbClr val="009DA8"/>
          </a:solidFill>
          <a:ln w="25400">
            <a:solidFill>
              <a:srgbClr val="FFFFFF"/>
            </a:solidFill>
            <a:prstDash val="solid"/>
          </a:ln>
        </p:spPr>
        <p:txBody>
          <a:bodyPr/>
          <a:lstStyle/>
          <a:p>
            <a:endParaRPr lang="en-MY"/>
          </a:p>
        </p:txBody>
      </p:sp>
      <p:pic>
        <p:nvPicPr>
          <p:cNvPr id="10" name="Image 1" descr="preencoded.png"/>
          <p:cNvPicPr>
            <a:picLocks noChangeAspect="1"/>
          </p:cNvPicPr>
          <p:nvPr/>
        </p:nvPicPr>
        <p:blipFill>
          <a:blip r:embed="rId4"/>
          <a:stretch>
            <a:fillRect/>
          </a:stretch>
        </p:blipFill>
        <p:spPr>
          <a:xfrm>
            <a:off x="5884164" y="1984248"/>
            <a:ext cx="420624" cy="420624"/>
          </a:xfrm>
          <a:prstGeom prst="rect">
            <a:avLst/>
          </a:prstGeom>
        </p:spPr>
      </p:pic>
      <p:sp>
        <p:nvSpPr>
          <p:cNvPr id="11" name="Text 7"/>
          <p:cNvSpPr txBox="1"/>
          <p:nvPr/>
        </p:nvSpPr>
        <p:spPr>
          <a:xfrm>
            <a:off x="4581144" y="2834640"/>
            <a:ext cx="3026664" cy="640080"/>
          </a:xfrm>
          <a:prstGeom prst="rect">
            <a:avLst/>
          </a:prstGeom>
          <a:noFill/>
          <a:ln/>
        </p:spPr>
        <p:txBody>
          <a:bodyPr wrap="square" lIns="0" tIns="0" rIns="0" bIns="0" rtlCol="0" anchor="ctr"/>
          <a:lstStyle/>
          <a:p>
            <a:pPr marL="0" indent="0" algn="ctr">
              <a:buNone/>
            </a:pPr>
            <a:r>
              <a:rPr lang="en-US" sz="1900" b="1" dirty="0">
                <a:solidFill>
                  <a:srgbClr val="2A0F5E"/>
                </a:solidFill>
                <a:latin typeface="Arial" pitchFamily="34" charset="0"/>
                <a:ea typeface="Arial" pitchFamily="34" charset="-122"/>
                <a:cs typeface="Arial" pitchFamily="34" charset="-120"/>
              </a:rPr>
              <a:t>Compared with literature</a:t>
            </a:r>
            <a:endParaRPr lang="en-US" sz="1900" dirty="0"/>
          </a:p>
        </p:txBody>
      </p:sp>
      <p:sp>
        <p:nvSpPr>
          <p:cNvPr id="12" name="Text 8"/>
          <p:cNvSpPr txBox="1"/>
          <p:nvPr/>
        </p:nvSpPr>
        <p:spPr>
          <a:xfrm>
            <a:off x="4626864" y="3566160"/>
            <a:ext cx="2935224" cy="2103120"/>
          </a:xfrm>
          <a:prstGeom prst="rect">
            <a:avLst/>
          </a:prstGeom>
          <a:noFill/>
          <a:ln/>
        </p:spPr>
        <p:txBody>
          <a:bodyPr wrap="square" lIns="0" tIns="0" rIns="0" bIns="0" rtlCol="0" anchor="t"/>
          <a:lstStyle/>
          <a:p>
            <a:pPr marL="0" indent="0" algn="ctr">
              <a:buNone/>
            </a:pPr>
            <a:r>
              <a:rPr lang="en-US" sz="1700" dirty="0">
                <a:solidFill>
                  <a:srgbClr val="2B2147"/>
                </a:solidFill>
                <a:latin typeface="Calibri" pitchFamily="34" charset="0"/>
                <a:ea typeface="Calibri" pitchFamily="34" charset="-122"/>
                <a:cs typeface="Calibri" pitchFamily="34" charset="-120"/>
              </a:rPr>
              <a:t>Agrees or differs with earlier studies [4], and why.</a:t>
            </a:r>
            <a:endParaRPr lang="en-US" sz="1700" dirty="0"/>
          </a:p>
        </p:txBody>
      </p:sp>
      <p:sp>
        <p:nvSpPr>
          <p:cNvPr id="13" name="Shape 9"/>
          <p:cNvSpPr/>
          <p:nvPr/>
        </p:nvSpPr>
        <p:spPr>
          <a:xfrm>
            <a:off x="8156448" y="1417320"/>
            <a:ext cx="3575304" cy="4572000"/>
          </a:xfrm>
          <a:prstGeom prst="roundRect">
            <a:avLst>
              <a:gd name="adj" fmla="val 3581"/>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4" name="Shape 10"/>
          <p:cNvSpPr/>
          <p:nvPr/>
        </p:nvSpPr>
        <p:spPr>
          <a:xfrm>
            <a:off x="9486900" y="1737360"/>
            <a:ext cx="914400" cy="914400"/>
          </a:xfrm>
          <a:prstGeom prst="ellipse">
            <a:avLst/>
          </a:prstGeom>
          <a:solidFill>
            <a:srgbClr val="D000D5"/>
          </a:solidFill>
          <a:ln w="25400">
            <a:solidFill>
              <a:srgbClr val="FFFFFF"/>
            </a:solidFill>
            <a:prstDash val="solid"/>
          </a:ln>
        </p:spPr>
        <p:txBody>
          <a:bodyPr/>
          <a:lstStyle/>
          <a:p>
            <a:endParaRPr lang="en-MY"/>
          </a:p>
        </p:txBody>
      </p:sp>
      <p:pic>
        <p:nvPicPr>
          <p:cNvPr id="15" name="Image 2" descr="preencoded.png"/>
          <p:cNvPicPr>
            <a:picLocks noChangeAspect="1"/>
          </p:cNvPicPr>
          <p:nvPr/>
        </p:nvPicPr>
        <p:blipFill>
          <a:blip r:embed="rId5"/>
          <a:stretch>
            <a:fillRect/>
          </a:stretch>
        </p:blipFill>
        <p:spPr>
          <a:xfrm>
            <a:off x="9733788" y="1984248"/>
            <a:ext cx="420624" cy="420624"/>
          </a:xfrm>
          <a:prstGeom prst="rect">
            <a:avLst/>
          </a:prstGeom>
        </p:spPr>
      </p:pic>
      <p:sp>
        <p:nvSpPr>
          <p:cNvPr id="16" name="Text 11"/>
          <p:cNvSpPr txBox="1"/>
          <p:nvPr/>
        </p:nvSpPr>
        <p:spPr>
          <a:xfrm>
            <a:off x="8430768" y="2834640"/>
            <a:ext cx="3026664" cy="640080"/>
          </a:xfrm>
          <a:prstGeom prst="rect">
            <a:avLst/>
          </a:prstGeom>
          <a:noFill/>
          <a:ln/>
        </p:spPr>
        <p:txBody>
          <a:bodyPr wrap="square" lIns="0" tIns="0" rIns="0" bIns="0" rtlCol="0" anchor="ctr"/>
          <a:lstStyle/>
          <a:p>
            <a:pPr marL="0" indent="0" algn="ctr">
              <a:buNone/>
            </a:pPr>
            <a:r>
              <a:rPr lang="en-US" sz="1900" b="1" dirty="0">
                <a:solidFill>
                  <a:srgbClr val="2A0F5E"/>
                </a:solidFill>
                <a:latin typeface="Arial" pitchFamily="34" charset="0"/>
                <a:ea typeface="Arial" pitchFamily="34" charset="-122"/>
                <a:cs typeface="Arial" pitchFamily="34" charset="-120"/>
              </a:rPr>
              <a:t>Implication for TVET</a:t>
            </a:r>
            <a:endParaRPr lang="en-US" sz="1900" dirty="0"/>
          </a:p>
        </p:txBody>
      </p:sp>
      <p:sp>
        <p:nvSpPr>
          <p:cNvPr id="17" name="Text 12"/>
          <p:cNvSpPr txBox="1"/>
          <p:nvPr/>
        </p:nvSpPr>
        <p:spPr>
          <a:xfrm>
            <a:off x="8476488" y="3566160"/>
            <a:ext cx="2935224" cy="2103120"/>
          </a:xfrm>
          <a:prstGeom prst="rect">
            <a:avLst/>
          </a:prstGeom>
          <a:noFill/>
          <a:ln/>
        </p:spPr>
        <p:txBody>
          <a:bodyPr wrap="square" lIns="0" tIns="0" rIns="0" bIns="0" rtlCol="0" anchor="t"/>
          <a:lstStyle/>
          <a:p>
            <a:pPr marL="0" indent="0" algn="ctr">
              <a:buNone/>
            </a:pPr>
            <a:r>
              <a:rPr lang="en-US" sz="1700" dirty="0">
                <a:solidFill>
                  <a:srgbClr val="2B2147"/>
                </a:solidFill>
                <a:latin typeface="Calibri" pitchFamily="34" charset="0"/>
                <a:ea typeface="Calibri" pitchFamily="34" charset="-122"/>
                <a:cs typeface="Calibri" pitchFamily="34" charset="-120"/>
              </a:rPr>
              <a:t>What educators, institutions or industry can do with it.</a:t>
            </a:r>
            <a:endParaRPr lang="en-US" sz="17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CONCLUSION</a:t>
            </a:r>
            <a:endParaRPr lang="en-US" sz="2200" dirty="0"/>
          </a:p>
        </p:txBody>
      </p:sp>
      <p:sp>
        <p:nvSpPr>
          <p:cNvPr id="3" name="Shape 1"/>
          <p:cNvSpPr/>
          <p:nvPr/>
        </p:nvSpPr>
        <p:spPr>
          <a:xfrm>
            <a:off x="457200" y="1417320"/>
            <a:ext cx="6675120" cy="91440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4" name="Shape 2"/>
          <p:cNvSpPr/>
          <p:nvPr/>
        </p:nvSpPr>
        <p:spPr>
          <a:xfrm>
            <a:off x="548640" y="1508760"/>
            <a:ext cx="731520" cy="731520"/>
          </a:xfrm>
          <a:prstGeom prst="ellipse">
            <a:avLst/>
          </a:prstGeom>
          <a:solidFill>
            <a:srgbClr val="8000ED"/>
          </a:solidFill>
          <a:ln w="25400">
            <a:solidFill>
              <a:srgbClr val="FFFFFF"/>
            </a:solidFill>
            <a:prstDash val="solid"/>
          </a:ln>
        </p:spPr>
        <p:txBody>
          <a:bodyPr/>
          <a:lstStyle/>
          <a:p>
            <a:endParaRPr lang="en-MY"/>
          </a:p>
        </p:txBody>
      </p:sp>
      <p:pic>
        <p:nvPicPr>
          <p:cNvPr id="5" name="Image 0" descr="preencoded.png"/>
          <p:cNvPicPr>
            <a:picLocks noChangeAspect="1"/>
          </p:cNvPicPr>
          <p:nvPr/>
        </p:nvPicPr>
        <p:blipFill>
          <a:blip r:embed="rId3"/>
          <a:stretch>
            <a:fillRect/>
          </a:stretch>
        </p:blipFill>
        <p:spPr>
          <a:xfrm>
            <a:off x="746150" y="1706270"/>
            <a:ext cx="336499" cy="336499"/>
          </a:xfrm>
          <a:prstGeom prst="rect">
            <a:avLst/>
          </a:prstGeom>
        </p:spPr>
      </p:pic>
      <p:sp>
        <p:nvSpPr>
          <p:cNvPr id="6" name="Text 3"/>
          <p:cNvSpPr txBox="1"/>
          <p:nvPr/>
        </p:nvSpPr>
        <p:spPr>
          <a:xfrm>
            <a:off x="1463040" y="1417320"/>
            <a:ext cx="5486400" cy="914400"/>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Answer objective 1 in one sentence</a:t>
            </a:r>
            <a:endParaRPr lang="en-US" sz="1700" dirty="0"/>
          </a:p>
        </p:txBody>
      </p:sp>
      <p:sp>
        <p:nvSpPr>
          <p:cNvPr id="7" name="Shape 4"/>
          <p:cNvSpPr/>
          <p:nvPr/>
        </p:nvSpPr>
        <p:spPr>
          <a:xfrm>
            <a:off x="457200" y="2532888"/>
            <a:ext cx="6675120" cy="91440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8" name="Shape 5"/>
          <p:cNvSpPr/>
          <p:nvPr/>
        </p:nvSpPr>
        <p:spPr>
          <a:xfrm>
            <a:off x="548640" y="2624328"/>
            <a:ext cx="731520" cy="731520"/>
          </a:xfrm>
          <a:prstGeom prst="ellipse">
            <a:avLst/>
          </a:prstGeom>
          <a:solidFill>
            <a:srgbClr val="009DA8"/>
          </a:solidFill>
          <a:ln w="25400">
            <a:solidFill>
              <a:srgbClr val="FFFFFF"/>
            </a:solidFill>
            <a:prstDash val="solid"/>
          </a:ln>
        </p:spPr>
        <p:txBody>
          <a:bodyPr/>
          <a:lstStyle/>
          <a:p>
            <a:endParaRPr lang="en-MY"/>
          </a:p>
        </p:txBody>
      </p:sp>
      <p:pic>
        <p:nvPicPr>
          <p:cNvPr id="9" name="Image 1" descr="preencoded.png"/>
          <p:cNvPicPr>
            <a:picLocks noChangeAspect="1"/>
          </p:cNvPicPr>
          <p:nvPr/>
        </p:nvPicPr>
        <p:blipFill>
          <a:blip r:embed="rId3"/>
          <a:stretch>
            <a:fillRect/>
          </a:stretch>
        </p:blipFill>
        <p:spPr>
          <a:xfrm>
            <a:off x="746150" y="2821838"/>
            <a:ext cx="336499" cy="336499"/>
          </a:xfrm>
          <a:prstGeom prst="rect">
            <a:avLst/>
          </a:prstGeom>
        </p:spPr>
      </p:pic>
      <p:sp>
        <p:nvSpPr>
          <p:cNvPr id="10" name="Text 6"/>
          <p:cNvSpPr txBox="1"/>
          <p:nvPr/>
        </p:nvSpPr>
        <p:spPr>
          <a:xfrm>
            <a:off x="1463040" y="2532888"/>
            <a:ext cx="5486400" cy="914400"/>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Answer objective 2 in one sentence</a:t>
            </a:r>
            <a:endParaRPr lang="en-US" sz="1700" dirty="0"/>
          </a:p>
        </p:txBody>
      </p:sp>
      <p:sp>
        <p:nvSpPr>
          <p:cNvPr id="11" name="Shape 7"/>
          <p:cNvSpPr/>
          <p:nvPr/>
        </p:nvSpPr>
        <p:spPr>
          <a:xfrm>
            <a:off x="457200" y="3648456"/>
            <a:ext cx="6675120" cy="91440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2" name="Shape 8"/>
          <p:cNvSpPr/>
          <p:nvPr/>
        </p:nvSpPr>
        <p:spPr>
          <a:xfrm>
            <a:off x="548640" y="3739896"/>
            <a:ext cx="731520" cy="731520"/>
          </a:xfrm>
          <a:prstGeom prst="ellipse">
            <a:avLst/>
          </a:prstGeom>
          <a:solidFill>
            <a:srgbClr val="0755EE"/>
          </a:solidFill>
          <a:ln w="25400">
            <a:solidFill>
              <a:srgbClr val="FFFFFF"/>
            </a:solidFill>
            <a:prstDash val="solid"/>
          </a:ln>
        </p:spPr>
        <p:txBody>
          <a:bodyPr/>
          <a:lstStyle/>
          <a:p>
            <a:endParaRPr lang="en-MY"/>
          </a:p>
        </p:txBody>
      </p:sp>
      <p:pic>
        <p:nvPicPr>
          <p:cNvPr id="13" name="Image 2" descr="preencoded.png"/>
          <p:cNvPicPr>
            <a:picLocks noChangeAspect="1"/>
          </p:cNvPicPr>
          <p:nvPr/>
        </p:nvPicPr>
        <p:blipFill>
          <a:blip r:embed="rId3"/>
          <a:stretch>
            <a:fillRect/>
          </a:stretch>
        </p:blipFill>
        <p:spPr>
          <a:xfrm>
            <a:off x="746150" y="3937406"/>
            <a:ext cx="336499" cy="336499"/>
          </a:xfrm>
          <a:prstGeom prst="rect">
            <a:avLst/>
          </a:prstGeom>
        </p:spPr>
      </p:pic>
      <p:sp>
        <p:nvSpPr>
          <p:cNvPr id="14" name="Text 9"/>
          <p:cNvSpPr txBox="1"/>
          <p:nvPr/>
        </p:nvSpPr>
        <p:spPr>
          <a:xfrm>
            <a:off x="1463040" y="3648456"/>
            <a:ext cx="5486400" cy="914400"/>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Answer objective 3 in one sentence</a:t>
            </a:r>
            <a:endParaRPr lang="en-US" sz="1700" dirty="0"/>
          </a:p>
        </p:txBody>
      </p:sp>
      <p:sp>
        <p:nvSpPr>
          <p:cNvPr id="15" name="Shape 10"/>
          <p:cNvSpPr/>
          <p:nvPr/>
        </p:nvSpPr>
        <p:spPr>
          <a:xfrm>
            <a:off x="457200" y="4764024"/>
            <a:ext cx="6675120" cy="914400"/>
          </a:xfrm>
          <a:prstGeom prst="roundRect">
            <a:avLst>
              <a:gd name="adj" fmla="val 50000"/>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16" name="Shape 11"/>
          <p:cNvSpPr/>
          <p:nvPr/>
        </p:nvSpPr>
        <p:spPr>
          <a:xfrm>
            <a:off x="548640" y="4855464"/>
            <a:ext cx="731520" cy="731520"/>
          </a:xfrm>
          <a:prstGeom prst="ellipse">
            <a:avLst/>
          </a:prstGeom>
          <a:solidFill>
            <a:srgbClr val="D000D5"/>
          </a:solidFill>
          <a:ln w="25400">
            <a:solidFill>
              <a:srgbClr val="FFFFFF"/>
            </a:solidFill>
            <a:prstDash val="solid"/>
          </a:ln>
        </p:spPr>
        <p:txBody>
          <a:bodyPr/>
          <a:lstStyle/>
          <a:p>
            <a:endParaRPr lang="en-MY"/>
          </a:p>
        </p:txBody>
      </p:sp>
      <p:pic>
        <p:nvPicPr>
          <p:cNvPr id="17" name="Image 3" descr="preencoded.png"/>
          <p:cNvPicPr>
            <a:picLocks noChangeAspect="1"/>
          </p:cNvPicPr>
          <p:nvPr/>
        </p:nvPicPr>
        <p:blipFill>
          <a:blip r:embed="rId3"/>
          <a:stretch>
            <a:fillRect/>
          </a:stretch>
        </p:blipFill>
        <p:spPr>
          <a:xfrm>
            <a:off x="746150" y="5052974"/>
            <a:ext cx="336499" cy="336499"/>
          </a:xfrm>
          <a:prstGeom prst="rect">
            <a:avLst/>
          </a:prstGeom>
        </p:spPr>
      </p:pic>
      <p:sp>
        <p:nvSpPr>
          <p:cNvPr id="18" name="Text 12"/>
          <p:cNvSpPr txBox="1"/>
          <p:nvPr/>
        </p:nvSpPr>
        <p:spPr>
          <a:xfrm>
            <a:off x="1463040" y="4764024"/>
            <a:ext cx="5486400" cy="914400"/>
          </a:xfrm>
          <a:prstGeom prst="rect">
            <a:avLst/>
          </a:prstGeom>
          <a:noFill/>
          <a:ln/>
        </p:spPr>
        <p:txBody>
          <a:bodyPr wrap="square" lIns="0" tIns="0" rIns="0" bIns="0" rtlCol="0" anchor="ctr"/>
          <a:lstStyle/>
          <a:p>
            <a:pPr marL="0" indent="0" algn="l">
              <a:buNone/>
            </a:pPr>
            <a:r>
              <a:rPr lang="en-US" sz="1700" dirty="0">
                <a:solidFill>
                  <a:srgbClr val="2B2147"/>
                </a:solidFill>
                <a:latin typeface="Calibri" pitchFamily="34" charset="0"/>
                <a:ea typeface="Calibri" pitchFamily="34" charset="-122"/>
                <a:cs typeface="Calibri" pitchFamily="34" charset="-120"/>
              </a:rPr>
              <a:t>State the main contribution of the study</a:t>
            </a:r>
            <a:endParaRPr lang="en-US" sz="1700" dirty="0"/>
          </a:p>
        </p:txBody>
      </p:sp>
      <p:sp>
        <p:nvSpPr>
          <p:cNvPr id="19" name="Shape 13"/>
          <p:cNvSpPr/>
          <p:nvPr/>
        </p:nvSpPr>
        <p:spPr>
          <a:xfrm>
            <a:off x="7452360" y="1417320"/>
            <a:ext cx="4279392" cy="4251960"/>
          </a:xfrm>
          <a:prstGeom prst="roundRect">
            <a:avLst>
              <a:gd name="adj" fmla="val 6452"/>
            </a:avLst>
          </a:prstGeom>
          <a:solidFill>
            <a:srgbClr val="FFF8E6"/>
          </a:solidFill>
          <a:ln w="38100">
            <a:solidFill>
              <a:srgbClr val="E8B338"/>
            </a:solidFill>
            <a:prstDash val="solid"/>
          </a:ln>
          <a:effectLst>
            <a:outerShdw blurRad="76200" dist="25400" dir="5400000" algn="bl" rotWithShape="0">
              <a:srgbClr val="2A0F5E">
                <a:alpha val="14000"/>
              </a:srgbClr>
            </a:outerShdw>
          </a:effectLst>
        </p:spPr>
        <p:txBody>
          <a:bodyPr/>
          <a:lstStyle/>
          <a:p>
            <a:endParaRPr lang="en-MY"/>
          </a:p>
        </p:txBody>
      </p:sp>
      <p:pic>
        <p:nvPicPr>
          <p:cNvPr id="20" name="Image 4" descr="/home/claude/ppt/a/pill.png"/>
          <p:cNvPicPr>
            <a:picLocks noChangeAspect="1"/>
          </p:cNvPicPr>
          <p:nvPr/>
        </p:nvPicPr>
        <p:blipFill>
          <a:blip r:embed="rId4"/>
          <a:srcRect/>
          <a:stretch/>
        </p:blipFill>
        <p:spPr>
          <a:xfrm>
            <a:off x="7818120" y="1737360"/>
            <a:ext cx="3547872" cy="475488"/>
          </a:xfrm>
          <a:prstGeom prst="rect">
            <a:avLst/>
          </a:prstGeom>
        </p:spPr>
      </p:pic>
      <p:sp>
        <p:nvSpPr>
          <p:cNvPr id="21" name="Text 14"/>
          <p:cNvSpPr txBox="1"/>
          <p:nvPr/>
        </p:nvSpPr>
        <p:spPr>
          <a:xfrm>
            <a:off x="7818120" y="1737360"/>
            <a:ext cx="3547872" cy="475488"/>
          </a:xfrm>
          <a:prstGeom prst="rect">
            <a:avLst/>
          </a:prstGeom>
          <a:noFill/>
          <a:ln/>
        </p:spPr>
        <p:txBody>
          <a:bodyPr wrap="square" lIns="0" tIns="0" rIns="0" bIns="0" rtlCol="0" anchor="ctr"/>
          <a:lstStyle/>
          <a:p>
            <a:pPr marL="0" indent="0" algn="ctr">
              <a:buNone/>
            </a:pPr>
            <a:r>
              <a:rPr lang="en-US" sz="1500" b="1" dirty="0">
                <a:solidFill>
                  <a:srgbClr val="FFFFFF"/>
                </a:solidFill>
                <a:latin typeface="Arial" pitchFamily="34" charset="0"/>
                <a:ea typeface="Arial" pitchFamily="34" charset="-122"/>
                <a:cs typeface="Arial" pitchFamily="34" charset="-120"/>
              </a:rPr>
              <a:t>FUTURE RESEARCH</a:t>
            </a:r>
            <a:endParaRPr lang="en-US" sz="1500" dirty="0"/>
          </a:p>
        </p:txBody>
      </p:sp>
      <p:sp>
        <p:nvSpPr>
          <p:cNvPr id="22" name="Text 15"/>
          <p:cNvSpPr txBox="1"/>
          <p:nvPr/>
        </p:nvSpPr>
        <p:spPr>
          <a:xfrm>
            <a:off x="7772400" y="2468880"/>
            <a:ext cx="3639312" cy="2926080"/>
          </a:xfrm>
          <a:prstGeom prst="rect">
            <a:avLst/>
          </a:prstGeom>
          <a:noFill/>
          <a:ln/>
        </p:spPr>
        <p:txBody>
          <a:bodyPr wrap="square" lIns="0" tIns="0" rIns="0" bIns="0" rtlCol="0" anchor="ctr"/>
          <a:lstStyle/>
          <a:p>
            <a:pPr marL="0" indent="0" algn="ctr">
              <a:buNone/>
            </a:pPr>
            <a:r>
              <a:rPr lang="en-US" sz="1800" dirty="0">
                <a:solidFill>
                  <a:srgbClr val="2A0F5E"/>
                </a:solidFill>
                <a:latin typeface="Calibri" pitchFamily="34" charset="0"/>
                <a:ea typeface="Calibri" pitchFamily="34" charset="-122"/>
                <a:cs typeface="Calibri" pitchFamily="34" charset="-120"/>
              </a:rPr>
              <a:t>Limitations of this study and recommendations for future research.</a:t>
            </a:r>
            <a:endParaRPr lang="en-US" sz="18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ACKNOWLEDGMENT</a:t>
            </a:r>
            <a:endParaRPr lang="en-US" sz="2200" dirty="0"/>
          </a:p>
        </p:txBody>
      </p:sp>
      <p:sp>
        <p:nvSpPr>
          <p:cNvPr id="3" name="Shape 1"/>
          <p:cNvSpPr/>
          <p:nvPr/>
        </p:nvSpPr>
        <p:spPr>
          <a:xfrm>
            <a:off x="1371600" y="1554480"/>
            <a:ext cx="9445752" cy="3108960"/>
          </a:xfrm>
          <a:prstGeom prst="roundRect">
            <a:avLst>
              <a:gd name="adj" fmla="val 8824"/>
            </a:avLst>
          </a:prstGeom>
          <a:solidFill>
            <a:srgbClr val="F1EAFE"/>
          </a:solidFill>
          <a:ln/>
          <a:effectLst>
            <a:outerShdw blurRad="76200" dist="25400" dir="5400000" algn="bl" rotWithShape="0">
              <a:srgbClr val="2A0F5E">
                <a:alpha val="14000"/>
              </a:srgbClr>
            </a:outerShdw>
          </a:effectLst>
        </p:spPr>
        <p:txBody>
          <a:bodyPr/>
          <a:lstStyle/>
          <a:p>
            <a:endParaRPr lang="en-MY"/>
          </a:p>
        </p:txBody>
      </p:sp>
      <p:sp>
        <p:nvSpPr>
          <p:cNvPr id="4" name="Shape 2"/>
          <p:cNvSpPr/>
          <p:nvPr/>
        </p:nvSpPr>
        <p:spPr>
          <a:xfrm>
            <a:off x="5641848" y="1143000"/>
            <a:ext cx="914400" cy="914400"/>
          </a:xfrm>
          <a:prstGeom prst="ellipse">
            <a:avLst/>
          </a:prstGeom>
          <a:solidFill>
            <a:srgbClr val="D000D5"/>
          </a:solidFill>
          <a:ln w="25400">
            <a:solidFill>
              <a:srgbClr val="FFFFFF"/>
            </a:solidFill>
            <a:prstDash val="solid"/>
          </a:ln>
        </p:spPr>
        <p:txBody>
          <a:bodyPr/>
          <a:lstStyle/>
          <a:p>
            <a:endParaRPr lang="en-MY"/>
          </a:p>
        </p:txBody>
      </p:sp>
      <p:pic>
        <p:nvPicPr>
          <p:cNvPr id="5" name="Image 0" descr="preencoded.png"/>
          <p:cNvPicPr>
            <a:picLocks noChangeAspect="1"/>
          </p:cNvPicPr>
          <p:nvPr/>
        </p:nvPicPr>
        <p:blipFill>
          <a:blip r:embed="rId3"/>
          <a:stretch>
            <a:fillRect/>
          </a:stretch>
        </p:blipFill>
        <p:spPr>
          <a:xfrm>
            <a:off x="5888736" y="1389888"/>
            <a:ext cx="420624" cy="420624"/>
          </a:xfrm>
          <a:prstGeom prst="rect">
            <a:avLst/>
          </a:prstGeom>
        </p:spPr>
      </p:pic>
      <p:sp>
        <p:nvSpPr>
          <p:cNvPr id="6" name="Text 3"/>
          <p:cNvSpPr txBox="1"/>
          <p:nvPr/>
        </p:nvSpPr>
        <p:spPr>
          <a:xfrm>
            <a:off x="1828800" y="2286000"/>
            <a:ext cx="8531352" cy="2103120"/>
          </a:xfrm>
          <a:prstGeom prst="rect">
            <a:avLst/>
          </a:prstGeom>
          <a:noFill/>
          <a:ln/>
        </p:spPr>
        <p:txBody>
          <a:bodyPr wrap="square" lIns="0" tIns="0" rIns="0" bIns="0" rtlCol="0" anchor="ctr"/>
          <a:lstStyle/>
          <a:p>
            <a:pPr marL="0" indent="0" algn="ctr">
              <a:buNone/>
            </a:pPr>
            <a:r>
              <a:rPr lang="en-US" sz="2000" dirty="0">
                <a:solidFill>
                  <a:srgbClr val="2A0F5E"/>
                </a:solidFill>
                <a:latin typeface="Calibri" pitchFamily="34" charset="0"/>
                <a:ea typeface="Calibri" pitchFamily="34" charset="-122"/>
                <a:cs typeface="Calibri" pitchFamily="34" charset="-120"/>
              </a:rPr>
              <a:t>We thank … (funding body, grant number, institution, participants and collaborators) for their support of this study.</a:t>
            </a:r>
            <a:endParaRPr lang="en-US" sz="2000" dirty="0"/>
          </a:p>
        </p:txBody>
      </p:sp>
      <p:sp>
        <p:nvSpPr>
          <p:cNvPr id="7" name="Shape 4"/>
          <p:cNvSpPr/>
          <p:nvPr/>
        </p:nvSpPr>
        <p:spPr>
          <a:xfrm>
            <a:off x="2926080" y="4983480"/>
            <a:ext cx="1920240" cy="1005840"/>
          </a:xfrm>
          <a:prstGeom prst="roundRect">
            <a:avLst>
              <a:gd name="adj" fmla="val 9091"/>
            </a:avLst>
          </a:prstGeom>
          <a:solidFill>
            <a:srgbClr val="FFFFFF"/>
          </a:solidFill>
          <a:ln w="19050">
            <a:solidFill>
              <a:srgbClr val="A333F2"/>
            </a:solidFill>
            <a:prstDash val="dash"/>
          </a:ln>
        </p:spPr>
        <p:txBody>
          <a:bodyPr/>
          <a:lstStyle/>
          <a:p>
            <a:endParaRPr lang="en-MY"/>
          </a:p>
        </p:txBody>
      </p:sp>
      <p:sp>
        <p:nvSpPr>
          <p:cNvPr id="8" name="Text 5"/>
          <p:cNvSpPr txBox="1"/>
          <p:nvPr/>
        </p:nvSpPr>
        <p:spPr>
          <a:xfrm>
            <a:off x="2926080" y="4983480"/>
            <a:ext cx="1920240" cy="1005840"/>
          </a:xfrm>
          <a:prstGeom prst="rect">
            <a:avLst/>
          </a:prstGeom>
          <a:noFill/>
          <a:ln/>
        </p:spPr>
        <p:txBody>
          <a:bodyPr wrap="square" lIns="0" tIns="0" rIns="0" bIns="0" rtlCol="0" anchor="ctr"/>
          <a:lstStyle/>
          <a:p>
            <a:pPr marL="0" indent="0" algn="ctr">
              <a:buNone/>
            </a:pPr>
            <a:r>
              <a:rPr lang="en-US" sz="1300" dirty="0">
                <a:solidFill>
                  <a:srgbClr val="A333F2"/>
                </a:solidFill>
                <a:latin typeface="Calibri" pitchFamily="34" charset="0"/>
                <a:ea typeface="Calibri" pitchFamily="34" charset="-122"/>
                <a:cs typeface="Calibri" pitchFamily="34" charset="-120"/>
              </a:rPr>
              <a:t>Logo</a:t>
            </a:r>
            <a:endParaRPr lang="en-US" sz="1300" dirty="0"/>
          </a:p>
        </p:txBody>
      </p:sp>
      <p:sp>
        <p:nvSpPr>
          <p:cNvPr id="9" name="Shape 6"/>
          <p:cNvSpPr/>
          <p:nvPr/>
        </p:nvSpPr>
        <p:spPr>
          <a:xfrm>
            <a:off x="5212080" y="4983480"/>
            <a:ext cx="1920240" cy="1005840"/>
          </a:xfrm>
          <a:prstGeom prst="roundRect">
            <a:avLst>
              <a:gd name="adj" fmla="val 9091"/>
            </a:avLst>
          </a:prstGeom>
          <a:solidFill>
            <a:srgbClr val="FFFFFF"/>
          </a:solidFill>
          <a:ln w="19050">
            <a:solidFill>
              <a:srgbClr val="A333F2"/>
            </a:solidFill>
            <a:prstDash val="dash"/>
          </a:ln>
        </p:spPr>
        <p:txBody>
          <a:bodyPr/>
          <a:lstStyle/>
          <a:p>
            <a:endParaRPr lang="en-MY"/>
          </a:p>
        </p:txBody>
      </p:sp>
      <p:sp>
        <p:nvSpPr>
          <p:cNvPr id="10" name="Text 7"/>
          <p:cNvSpPr txBox="1"/>
          <p:nvPr/>
        </p:nvSpPr>
        <p:spPr>
          <a:xfrm>
            <a:off x="5212080" y="4983480"/>
            <a:ext cx="1920240" cy="1005840"/>
          </a:xfrm>
          <a:prstGeom prst="rect">
            <a:avLst/>
          </a:prstGeom>
          <a:noFill/>
          <a:ln/>
        </p:spPr>
        <p:txBody>
          <a:bodyPr wrap="square" lIns="0" tIns="0" rIns="0" bIns="0" rtlCol="0" anchor="ctr"/>
          <a:lstStyle/>
          <a:p>
            <a:pPr marL="0" indent="0" algn="ctr">
              <a:buNone/>
            </a:pPr>
            <a:r>
              <a:rPr lang="en-US" sz="1300" dirty="0">
                <a:solidFill>
                  <a:srgbClr val="A333F2"/>
                </a:solidFill>
                <a:latin typeface="Calibri" pitchFamily="34" charset="0"/>
                <a:ea typeface="Calibri" pitchFamily="34" charset="-122"/>
                <a:cs typeface="Calibri" pitchFamily="34" charset="-120"/>
              </a:rPr>
              <a:t>Logo</a:t>
            </a:r>
            <a:endParaRPr lang="en-US" sz="1300" dirty="0"/>
          </a:p>
        </p:txBody>
      </p:sp>
      <p:sp>
        <p:nvSpPr>
          <p:cNvPr id="11" name="Shape 8"/>
          <p:cNvSpPr/>
          <p:nvPr/>
        </p:nvSpPr>
        <p:spPr>
          <a:xfrm>
            <a:off x="7498080" y="4983480"/>
            <a:ext cx="1920240" cy="1005840"/>
          </a:xfrm>
          <a:prstGeom prst="roundRect">
            <a:avLst>
              <a:gd name="adj" fmla="val 9091"/>
            </a:avLst>
          </a:prstGeom>
          <a:solidFill>
            <a:srgbClr val="FFFFFF"/>
          </a:solidFill>
          <a:ln w="19050">
            <a:solidFill>
              <a:srgbClr val="A333F2"/>
            </a:solidFill>
            <a:prstDash val="dash"/>
          </a:ln>
        </p:spPr>
        <p:txBody>
          <a:bodyPr/>
          <a:lstStyle/>
          <a:p>
            <a:endParaRPr lang="en-MY"/>
          </a:p>
        </p:txBody>
      </p:sp>
      <p:sp>
        <p:nvSpPr>
          <p:cNvPr id="12" name="Text 9"/>
          <p:cNvSpPr txBox="1"/>
          <p:nvPr/>
        </p:nvSpPr>
        <p:spPr>
          <a:xfrm>
            <a:off x="7498080" y="4983480"/>
            <a:ext cx="1920240" cy="1005840"/>
          </a:xfrm>
          <a:prstGeom prst="rect">
            <a:avLst/>
          </a:prstGeom>
          <a:noFill/>
          <a:ln/>
        </p:spPr>
        <p:txBody>
          <a:bodyPr wrap="square" lIns="0" tIns="0" rIns="0" bIns="0" rtlCol="0" anchor="ctr"/>
          <a:lstStyle/>
          <a:p>
            <a:pPr marL="0" indent="0" algn="ctr">
              <a:buNone/>
            </a:pPr>
            <a:r>
              <a:rPr lang="en-US" sz="1300" dirty="0">
                <a:solidFill>
                  <a:srgbClr val="A333F2"/>
                </a:solidFill>
                <a:latin typeface="Calibri" pitchFamily="34" charset="0"/>
                <a:ea typeface="Calibri" pitchFamily="34" charset="-122"/>
                <a:cs typeface="Calibri" pitchFamily="34" charset="-120"/>
              </a:rPr>
              <a:t>Logo</a:t>
            </a:r>
            <a:endParaRPr lang="en-US" sz="13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4"/>
          <p:cNvSpPr>
            <a:spLocks noGrp="1"/>
          </p:cNvSpPr>
          <p:nvPr>
            <p:ph type="title" idx="108" hasCustomPrompt="1"/>
          </p:nvPr>
        </p:nvSpPr>
        <p:spPr>
          <a:xfrm>
            <a:off x="658368" y="365760"/>
            <a:ext cx="6675120" cy="658368"/>
          </a:xfrm>
          <a:prstGeom prst="rect">
            <a:avLst/>
          </a:prstGeom>
          <a:noFill/>
          <a:ln/>
        </p:spPr>
        <p:txBody>
          <a:bodyPr wrap="square" lIns="0" tIns="0" rIns="0" bIns="0" rtlCol="0" anchor="ctr">
            <a:normAutofit/>
          </a:bodyPr>
          <a:lstStyle/>
          <a:p>
            <a:pPr marL="0" indent="0" algn="l">
              <a:buNone/>
            </a:pPr>
            <a:r>
              <a:rPr lang="en-US" sz="2200" b="1" dirty="0">
                <a:solidFill>
                  <a:srgbClr val="FFFFFF"/>
                </a:solidFill>
                <a:latin typeface="Arial" pitchFamily="34" charset="0"/>
                <a:ea typeface="Arial" pitchFamily="34" charset="-122"/>
                <a:cs typeface="Arial" pitchFamily="34" charset="-120"/>
              </a:rPr>
              <a:t>REFERENCES</a:t>
            </a:r>
            <a:endParaRPr lang="en-US" sz="2200" dirty="0"/>
          </a:p>
        </p:txBody>
      </p:sp>
      <p:sp>
        <p:nvSpPr>
          <p:cNvPr id="3" name="Shape 1"/>
          <p:cNvSpPr/>
          <p:nvPr/>
        </p:nvSpPr>
        <p:spPr>
          <a:xfrm>
            <a:off x="457200" y="1371600"/>
            <a:ext cx="11274552" cy="4343400"/>
          </a:xfrm>
          <a:prstGeom prst="roundRect">
            <a:avLst>
              <a:gd name="adj" fmla="val 2947"/>
            </a:avLst>
          </a:prstGeom>
          <a:solidFill>
            <a:srgbClr val="FFFFFF"/>
          </a:solidFill>
          <a:ln w="12700">
            <a:solidFill>
              <a:srgbClr val="E3D5FC"/>
            </a:solidFill>
            <a:prstDash val="solid"/>
          </a:ln>
          <a:effectLst>
            <a:outerShdw blurRad="76200" dist="25400" dir="5400000" algn="bl" rotWithShape="0">
              <a:srgbClr val="2A0F5E">
                <a:alpha val="14000"/>
              </a:srgbClr>
            </a:outerShdw>
          </a:effectLst>
        </p:spPr>
        <p:txBody>
          <a:bodyPr/>
          <a:lstStyle/>
          <a:p>
            <a:endParaRPr lang="en-MY"/>
          </a:p>
        </p:txBody>
      </p:sp>
      <p:sp>
        <p:nvSpPr>
          <p:cNvPr id="4" name="Text 2"/>
          <p:cNvSpPr txBox="1"/>
          <p:nvPr/>
        </p:nvSpPr>
        <p:spPr>
          <a:xfrm>
            <a:off x="731520" y="1554480"/>
            <a:ext cx="10698480" cy="3977640"/>
          </a:xfrm>
          <a:prstGeom prst="rect">
            <a:avLst/>
          </a:prstGeom>
          <a:noFill/>
          <a:ln/>
        </p:spPr>
        <p:txBody>
          <a:bodyPr wrap="square" lIns="0" tIns="0" rIns="0" bIns="0" rtlCol="0" anchor="t"/>
          <a:lstStyle/>
          <a:p>
            <a:pPr marL="0" indent="0">
              <a:spcAft>
                <a:spcPts val="1000"/>
              </a:spcAft>
              <a:buNone/>
            </a:pPr>
            <a:r>
              <a:rPr lang="en-US" sz="1500" dirty="0">
                <a:solidFill>
                  <a:srgbClr val="2B2147"/>
                </a:solidFill>
                <a:latin typeface="Calibri" pitchFamily="34" charset="0"/>
                <a:ea typeface="Calibri" pitchFamily="34" charset="-122"/>
                <a:cs typeface="Calibri" pitchFamily="34" charset="-120"/>
              </a:rPr>
              <a:t>[1] Ruxton, C. (2016). Tea: Hydration and other health benefits. </a:t>
            </a:r>
            <a:r>
              <a:rPr lang="en-US" sz="1500" i="1" dirty="0">
                <a:solidFill>
                  <a:srgbClr val="2B2147"/>
                </a:solidFill>
                <a:latin typeface="Calibri" pitchFamily="34" charset="0"/>
                <a:ea typeface="Calibri" pitchFamily="34" charset="-122"/>
                <a:cs typeface="Calibri" pitchFamily="34" charset="-120"/>
              </a:rPr>
              <a:t>Primary Health Care, 26</a:t>
            </a:r>
            <a:r>
              <a:rPr lang="en-US" sz="1500" dirty="0">
                <a:solidFill>
                  <a:srgbClr val="2B2147"/>
                </a:solidFill>
                <a:latin typeface="Calibri" pitchFamily="34" charset="0"/>
                <a:ea typeface="Calibri" pitchFamily="34" charset="-122"/>
                <a:cs typeface="Calibri" pitchFamily="34" charset="-120"/>
              </a:rPr>
              <a:t>(8), 34–42. https://doi.org/10.7748/phc.2016.e1162</a:t>
            </a:r>
            <a:endParaRPr lang="en-US" sz="1500" dirty="0"/>
          </a:p>
          <a:p>
            <a:pPr marL="0" indent="0">
              <a:spcAft>
                <a:spcPts val="1000"/>
              </a:spcAft>
              <a:buNone/>
            </a:pPr>
            <a:r>
              <a:rPr lang="en-US" sz="1500" dirty="0">
                <a:solidFill>
                  <a:srgbClr val="2B2147"/>
                </a:solidFill>
                <a:latin typeface="Calibri" pitchFamily="34" charset="0"/>
                <a:ea typeface="Calibri" pitchFamily="34" charset="-122"/>
                <a:cs typeface="Calibri" pitchFamily="34" charset="-120"/>
              </a:rPr>
              <a:t>[2] Arnott, G. D. (2017). </a:t>
            </a:r>
            <a:r>
              <a:rPr lang="en-US" sz="1500" i="1" dirty="0">
                <a:solidFill>
                  <a:srgbClr val="2B2147"/>
                </a:solidFill>
                <a:latin typeface="Calibri" pitchFamily="34" charset="0"/>
                <a:ea typeface="Calibri" pitchFamily="34" charset="-122"/>
                <a:cs typeface="Calibri" pitchFamily="34" charset="-120"/>
              </a:rPr>
              <a:t>The disability support worker</a:t>
            </a:r>
            <a:r>
              <a:rPr lang="en-US" sz="1500" dirty="0">
                <a:solidFill>
                  <a:srgbClr val="2B2147"/>
                </a:solidFill>
                <a:latin typeface="Calibri" pitchFamily="34" charset="0"/>
                <a:ea typeface="Calibri" pitchFamily="34" charset="-122"/>
                <a:cs typeface="Calibri" pitchFamily="34" charset="-120"/>
              </a:rPr>
              <a:t> (2nd ed.). Cengage Learning.</a:t>
            </a:r>
            <a:endParaRPr lang="en-US" sz="1500" dirty="0"/>
          </a:p>
          <a:p>
            <a:pPr marL="0" indent="0">
              <a:spcAft>
                <a:spcPts val="1000"/>
              </a:spcAft>
              <a:buNone/>
            </a:pPr>
            <a:r>
              <a:rPr lang="en-US" sz="1500" dirty="0">
                <a:solidFill>
                  <a:srgbClr val="2B2147"/>
                </a:solidFill>
                <a:latin typeface="Calibri" pitchFamily="34" charset="0"/>
                <a:ea typeface="Calibri" pitchFamily="34" charset="-122"/>
                <a:cs typeface="Calibri" pitchFamily="34" charset="-120"/>
              </a:rPr>
              <a:t>[3] Jang, S. (2019, August 8–11). </a:t>
            </a:r>
            <a:r>
              <a:rPr lang="en-US" sz="1500" i="1" dirty="0">
                <a:solidFill>
                  <a:srgbClr val="2B2147"/>
                </a:solidFill>
                <a:latin typeface="Calibri" pitchFamily="34" charset="0"/>
                <a:ea typeface="Calibri" pitchFamily="34" charset="-122"/>
                <a:cs typeface="Calibri" pitchFamily="34" charset="-120"/>
              </a:rPr>
              <a:t>Deconstructing the opposition of natural/arbitrary in Coleridge’s theory of language</a:t>
            </a:r>
            <a:r>
              <a:rPr lang="en-US" sz="1500" dirty="0">
                <a:solidFill>
                  <a:srgbClr val="2B2147"/>
                </a:solidFill>
                <a:latin typeface="Calibri" pitchFamily="34" charset="0"/>
                <a:ea typeface="Calibri" pitchFamily="34" charset="-122"/>
                <a:cs typeface="Calibri" pitchFamily="34" charset="-120"/>
              </a:rPr>
              <a:t> [Paper presentation]. NASSR 2019, Chicago, IL, United States.</a:t>
            </a:r>
            <a:endParaRPr lang="en-US" sz="1500" dirty="0"/>
          </a:p>
          <a:p>
            <a:pPr marL="0" indent="0">
              <a:spcAft>
                <a:spcPts val="1000"/>
              </a:spcAft>
              <a:buNone/>
            </a:pPr>
            <a:r>
              <a:rPr lang="en-US" sz="1500" dirty="0">
                <a:solidFill>
                  <a:srgbClr val="2B2147"/>
                </a:solidFill>
                <a:latin typeface="Calibri" pitchFamily="34" charset="0"/>
                <a:ea typeface="Calibri" pitchFamily="34" charset="-122"/>
                <a:cs typeface="Calibri" pitchFamily="34" charset="-120"/>
              </a:rPr>
              <a:t>[4] Author, A. A., &amp; Author, B. B. (Year). Article title. </a:t>
            </a:r>
            <a:r>
              <a:rPr lang="en-US" sz="1500" i="1" dirty="0">
                <a:solidFill>
                  <a:srgbClr val="2B2147"/>
                </a:solidFill>
                <a:latin typeface="Calibri" pitchFamily="34" charset="0"/>
                <a:ea typeface="Calibri" pitchFamily="34" charset="-122"/>
                <a:cs typeface="Calibri" pitchFamily="34" charset="-120"/>
              </a:rPr>
              <a:t>Journal Name, Volume</a:t>
            </a:r>
            <a:r>
              <a:rPr lang="en-US" sz="1500" dirty="0">
                <a:solidFill>
                  <a:srgbClr val="2B2147"/>
                </a:solidFill>
                <a:latin typeface="Calibri" pitchFamily="34" charset="0"/>
                <a:ea typeface="Calibri" pitchFamily="34" charset="-122"/>
                <a:cs typeface="Calibri" pitchFamily="34" charset="-120"/>
              </a:rPr>
              <a:t>(Issue), pages. https://doi.org/xxxx</a:t>
            </a:r>
            <a:endParaRPr lang="en-US" sz="1500" dirty="0"/>
          </a:p>
        </p:txBody>
      </p:sp>
      <p:sp>
        <p:nvSpPr>
          <p:cNvPr id="5" name="Text 3"/>
          <p:cNvSpPr txBox="1"/>
          <p:nvPr/>
        </p:nvSpPr>
        <p:spPr>
          <a:xfrm>
            <a:off x="457200" y="5852160"/>
            <a:ext cx="11274552" cy="320040"/>
          </a:xfrm>
          <a:prstGeom prst="rect">
            <a:avLst/>
          </a:prstGeom>
          <a:noFill/>
          <a:ln/>
        </p:spPr>
        <p:txBody>
          <a:bodyPr wrap="square" lIns="0" tIns="0" rIns="0" bIns="0" rtlCol="0" anchor="t"/>
          <a:lstStyle/>
          <a:p>
            <a:pPr marL="0" indent="0" algn="l">
              <a:buNone/>
            </a:pPr>
            <a:r>
              <a:rPr lang="en-US" sz="1300" i="1" dirty="0">
                <a:solidFill>
                  <a:srgbClr val="8000ED"/>
                </a:solidFill>
                <a:latin typeface="Calibri" pitchFamily="34" charset="0"/>
                <a:ea typeface="Calibri" pitchFamily="34" charset="-122"/>
                <a:cs typeface="Calibri" pitchFamily="34" charset="-120"/>
              </a:rPr>
              <a:t>APA 7th edition · list only the sources cited on your slides</a:t>
            </a:r>
            <a:endParaRPr lang="en-US" sz="1300" dirty="0"/>
          </a:p>
        </p:txBody>
      </p:sp>
      <p:sp>
        <p:nvSpPr>
          <p:cNvPr id="25" name="Slide Number Placeholder 0"/>
          <p:cNvSpPr>
            <a:spLocks noGrp="1"/>
          </p:cNvSpPr>
          <p:nvPr>
            <p:ph type="sldNum" sz="quarter" idx="4294967295"/>
          </p:nvPr>
        </p:nvSpPr>
        <p:spPr>
          <a:xfrm>
            <a:off x="11320272" y="6309360"/>
            <a:ext cx="438912" cy="438912"/>
          </a:xfrm>
          <a:prstGeom prst="rect">
            <a:avLst/>
          </a:prstGeom>
          <a:extLst>
            <a:ext uri="{C572A759-6A51-4108-AA02-DFA0A04FC94B}">
              <ma14:wrappingTextBoxFlag xmlns:ma14="http://schemas.microsoft.com/office/mac/drawingml/2011/main" xmlns="" val="0"/>
            </a:ext>
          </a:extLst>
        </p:spPr>
        <p:txBody>
          <a:bodyPr lIns="0" tIns="0" rIns="0" bIns="0" anchor="ctr"/>
          <a:lstStyle>
            <a:lvl1pPr>
              <a:defRPr sz="1200">
                <a:solidFill>
                  <a:srgbClr val="FFFFFF"/>
                </a:solidFill>
                <a:latin typeface="Arial"/>
                <a:ea typeface="Arial"/>
                <a:cs typeface="Arial"/>
              </a:defRPr>
            </a:lvl1pPr>
          </a:lstStyle>
          <a:p>
            <a:pPr algn="ctr"/>
            <a:fld id="{F7021451-1387-4CA6-816F-3879F97B5CBC}" type="slidenum">
              <a:rPr lang="en-US" b="1"/>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Shape 0"/>
          <p:cNvSpPr/>
          <p:nvPr/>
        </p:nvSpPr>
        <p:spPr>
          <a:xfrm>
            <a:off x="502920" y="320040"/>
            <a:ext cx="1828800" cy="1051560"/>
          </a:xfrm>
          <a:prstGeom prst="roundRect">
            <a:avLst>
              <a:gd name="adj" fmla="val 13043"/>
            </a:avLst>
          </a:prstGeom>
          <a:solidFill>
            <a:srgbClr val="FFFFFF"/>
          </a:solidFill>
          <a:ln/>
        </p:spPr>
        <p:txBody>
          <a:bodyPr/>
          <a:lstStyle/>
          <a:p>
            <a:endParaRPr lang="en-MY"/>
          </a:p>
        </p:txBody>
      </p:sp>
      <p:sp>
        <p:nvSpPr>
          <p:cNvPr id="3" name="Shape 1"/>
          <p:cNvSpPr/>
          <p:nvPr/>
        </p:nvSpPr>
        <p:spPr>
          <a:xfrm>
            <a:off x="9509760" y="320040"/>
            <a:ext cx="2331720" cy="1051560"/>
          </a:xfrm>
          <a:prstGeom prst="roundRect">
            <a:avLst>
              <a:gd name="adj" fmla="val 13043"/>
            </a:avLst>
          </a:prstGeom>
          <a:solidFill>
            <a:srgbClr val="FFFFFF"/>
          </a:solidFill>
          <a:ln/>
        </p:spPr>
        <p:txBody>
          <a:bodyPr/>
          <a:lstStyle/>
          <a:p>
            <a:endParaRPr lang="en-MY"/>
          </a:p>
        </p:txBody>
      </p:sp>
      <p:pic>
        <p:nvPicPr>
          <p:cNvPr id="4" name="Image 0" descr="/home/claude/ppt/a/itars-logo.png"/>
          <p:cNvPicPr>
            <a:picLocks noChangeAspect="1"/>
          </p:cNvPicPr>
          <p:nvPr/>
        </p:nvPicPr>
        <p:blipFill>
          <a:blip r:embed="rId4"/>
          <a:stretch>
            <a:fillRect/>
          </a:stretch>
        </p:blipFill>
        <p:spPr>
          <a:xfrm>
            <a:off x="640080" y="457200"/>
            <a:ext cx="1554480" cy="777240"/>
          </a:xfrm>
          <a:prstGeom prst="rect">
            <a:avLst/>
          </a:prstGeom>
        </p:spPr>
      </p:pic>
      <p:sp>
        <p:nvSpPr>
          <p:cNvPr id="7" name="Text 2"/>
          <p:cNvSpPr txBox="1"/>
          <p:nvPr/>
        </p:nvSpPr>
        <p:spPr>
          <a:xfrm>
            <a:off x="640080" y="1737360"/>
            <a:ext cx="7315200" cy="1280160"/>
          </a:xfrm>
          <a:prstGeom prst="rect">
            <a:avLst/>
          </a:prstGeom>
          <a:noFill/>
          <a:ln/>
        </p:spPr>
        <p:txBody>
          <a:bodyPr wrap="square" lIns="0" tIns="0" rIns="0" bIns="0" rtlCol="0" anchor="ctr"/>
          <a:lstStyle/>
          <a:p>
            <a:pPr marL="0" indent="0" algn="l">
              <a:buNone/>
            </a:pPr>
            <a:r>
              <a:rPr lang="en-US" sz="7200" b="1" dirty="0">
                <a:solidFill>
                  <a:srgbClr val="FFFFFF"/>
                </a:solidFill>
                <a:latin typeface="Arial" pitchFamily="34" charset="0"/>
                <a:ea typeface="Arial" pitchFamily="34" charset="-122"/>
                <a:cs typeface="Arial" pitchFamily="34" charset="-120"/>
              </a:rPr>
              <a:t>THANK YOU</a:t>
            </a:r>
            <a:endParaRPr lang="en-US" sz="7200" dirty="0"/>
          </a:p>
        </p:txBody>
      </p:sp>
      <p:sp>
        <p:nvSpPr>
          <p:cNvPr id="8" name="Text 3"/>
          <p:cNvSpPr txBox="1"/>
          <p:nvPr/>
        </p:nvSpPr>
        <p:spPr>
          <a:xfrm>
            <a:off x="640080" y="3017520"/>
            <a:ext cx="7315200" cy="640080"/>
          </a:xfrm>
          <a:prstGeom prst="rect">
            <a:avLst/>
          </a:prstGeom>
          <a:noFill/>
          <a:ln/>
        </p:spPr>
        <p:txBody>
          <a:bodyPr wrap="square" lIns="0" tIns="0" rIns="0" bIns="0" rtlCol="0" anchor="t"/>
          <a:lstStyle/>
          <a:p>
            <a:pPr marL="0" indent="0" algn="l">
              <a:buNone/>
            </a:pPr>
            <a:r>
              <a:rPr lang="en-US" sz="2800" b="1" dirty="0">
                <a:solidFill>
                  <a:srgbClr val="E8B338"/>
                </a:solidFill>
                <a:latin typeface="Arial" pitchFamily="34" charset="0"/>
                <a:ea typeface="Arial" pitchFamily="34" charset="-122"/>
                <a:cs typeface="Arial" pitchFamily="34" charset="-120"/>
              </a:rPr>
              <a:t>Questions </a:t>
            </a:r>
            <a:r>
              <a:rPr lang="en-US" sz="2800" b="1" dirty="0">
                <a:solidFill>
                  <a:srgbClr val="D9C6FF"/>
                </a:solidFill>
                <a:latin typeface="Arial" pitchFamily="34" charset="0"/>
                <a:ea typeface="Arial" pitchFamily="34" charset="-122"/>
                <a:cs typeface="Arial" pitchFamily="34" charset="-120"/>
              </a:rPr>
              <a:t>&amp; Answers</a:t>
            </a:r>
            <a:endParaRPr lang="en-US" sz="2800" dirty="0"/>
          </a:p>
        </p:txBody>
      </p:sp>
      <p:sp>
        <p:nvSpPr>
          <p:cNvPr id="9" name="Shape 4"/>
          <p:cNvSpPr/>
          <p:nvPr/>
        </p:nvSpPr>
        <p:spPr>
          <a:xfrm>
            <a:off x="640080" y="3931920"/>
            <a:ext cx="5760720" cy="1280160"/>
          </a:xfrm>
          <a:prstGeom prst="roundRect">
            <a:avLst>
              <a:gd name="adj" fmla="val 21429"/>
            </a:avLst>
          </a:prstGeom>
          <a:solidFill>
            <a:srgbClr val="3B1786"/>
          </a:solidFill>
          <a:ln/>
        </p:spPr>
        <p:txBody>
          <a:bodyPr/>
          <a:lstStyle/>
          <a:p>
            <a:endParaRPr lang="en-MY"/>
          </a:p>
        </p:txBody>
      </p:sp>
      <p:sp>
        <p:nvSpPr>
          <p:cNvPr id="10" name="Shape 5"/>
          <p:cNvSpPr/>
          <p:nvPr/>
        </p:nvSpPr>
        <p:spPr>
          <a:xfrm>
            <a:off x="868680" y="4206240"/>
            <a:ext cx="731520" cy="731520"/>
          </a:xfrm>
          <a:prstGeom prst="ellipse">
            <a:avLst/>
          </a:prstGeom>
          <a:solidFill>
            <a:srgbClr val="D000D5"/>
          </a:solidFill>
          <a:ln w="25400">
            <a:solidFill>
              <a:srgbClr val="FFFFFF"/>
            </a:solidFill>
            <a:prstDash val="solid"/>
          </a:ln>
        </p:spPr>
        <p:txBody>
          <a:bodyPr/>
          <a:lstStyle/>
          <a:p>
            <a:endParaRPr lang="en-MY"/>
          </a:p>
        </p:txBody>
      </p:sp>
      <p:pic>
        <p:nvPicPr>
          <p:cNvPr id="11" name="Image 3" descr="preencoded.png"/>
          <p:cNvPicPr>
            <a:picLocks noChangeAspect="1"/>
          </p:cNvPicPr>
          <p:nvPr/>
        </p:nvPicPr>
        <p:blipFill>
          <a:blip r:embed="rId5"/>
          <a:stretch>
            <a:fillRect/>
          </a:stretch>
        </p:blipFill>
        <p:spPr>
          <a:xfrm>
            <a:off x="1066190" y="4403750"/>
            <a:ext cx="336499" cy="336499"/>
          </a:xfrm>
          <a:prstGeom prst="rect">
            <a:avLst/>
          </a:prstGeom>
        </p:spPr>
      </p:pic>
      <p:sp>
        <p:nvSpPr>
          <p:cNvPr id="12" name="Text 6"/>
          <p:cNvSpPr txBox="1"/>
          <p:nvPr/>
        </p:nvSpPr>
        <p:spPr>
          <a:xfrm>
            <a:off x="1828800" y="4041648"/>
            <a:ext cx="4389120" cy="502920"/>
          </a:xfrm>
          <a:prstGeom prst="rect">
            <a:avLst/>
          </a:prstGeom>
          <a:noFill/>
          <a:ln/>
        </p:spPr>
        <p:txBody>
          <a:bodyPr wrap="square" lIns="0" tIns="0" rIns="0" bIns="0" rtlCol="0" anchor="ctr"/>
          <a:lstStyle/>
          <a:p>
            <a:pPr marL="0" indent="0" algn="l">
              <a:buNone/>
            </a:pPr>
            <a:r>
              <a:rPr lang="en-US" sz="1900" b="1" dirty="0">
                <a:solidFill>
                  <a:srgbClr val="FFFFFF"/>
                </a:solidFill>
                <a:latin typeface="Calibri" pitchFamily="34" charset="0"/>
                <a:ea typeface="Calibri" pitchFamily="34" charset="-122"/>
                <a:cs typeface="Calibri" pitchFamily="34" charset="-120"/>
              </a:rPr>
              <a:t>Presenter Name</a:t>
            </a:r>
            <a:endParaRPr lang="en-US" sz="1900" dirty="0"/>
          </a:p>
        </p:txBody>
      </p:sp>
      <p:sp>
        <p:nvSpPr>
          <p:cNvPr id="13" name="Text 7"/>
          <p:cNvSpPr txBox="1"/>
          <p:nvPr/>
        </p:nvSpPr>
        <p:spPr>
          <a:xfrm>
            <a:off x="1828800" y="4526280"/>
            <a:ext cx="4389120" cy="457200"/>
          </a:xfrm>
          <a:prstGeom prst="rect">
            <a:avLst/>
          </a:prstGeom>
          <a:noFill/>
          <a:ln/>
        </p:spPr>
        <p:txBody>
          <a:bodyPr wrap="square" lIns="0" tIns="0" rIns="0" bIns="0" rtlCol="0" anchor="ctr"/>
          <a:lstStyle/>
          <a:p>
            <a:pPr marL="0" indent="0" algn="l">
              <a:buNone/>
            </a:pPr>
            <a:r>
              <a:rPr lang="en-US" sz="1600" dirty="0">
                <a:solidFill>
                  <a:srgbClr val="D9C6FF"/>
                </a:solidFill>
                <a:latin typeface="Calibri" pitchFamily="34" charset="0"/>
                <a:ea typeface="Calibri" pitchFamily="34" charset="-122"/>
                <a:cs typeface="Calibri" pitchFamily="34" charset="-120"/>
              </a:rPr>
              <a:t>email@institution.edu.my</a:t>
            </a:r>
            <a:endParaRPr lang="en-US" sz="1600" dirty="0"/>
          </a:p>
        </p:txBody>
      </p:sp>
      <p:sp>
        <p:nvSpPr>
          <p:cNvPr id="14" name="Shape 8"/>
          <p:cNvSpPr/>
          <p:nvPr/>
        </p:nvSpPr>
        <p:spPr>
          <a:xfrm>
            <a:off x="7406640" y="3520440"/>
            <a:ext cx="4114800" cy="1143000"/>
          </a:xfrm>
          <a:prstGeom prst="roundRect">
            <a:avLst>
              <a:gd name="adj" fmla="val 32000"/>
            </a:avLst>
          </a:prstGeom>
          <a:solidFill>
            <a:srgbClr val="FFF8E6"/>
          </a:solidFill>
          <a:ln w="38100">
            <a:solidFill>
              <a:srgbClr val="E8B338"/>
            </a:solidFill>
            <a:prstDash val="solid"/>
          </a:ln>
          <a:effectLst>
            <a:outerShdw blurRad="76200" dist="25400" dir="5400000" algn="bl" rotWithShape="0">
              <a:srgbClr val="2A0F5E">
                <a:alpha val="14000"/>
              </a:srgbClr>
            </a:outerShdw>
          </a:effectLst>
        </p:spPr>
        <p:txBody>
          <a:bodyPr/>
          <a:lstStyle/>
          <a:p>
            <a:endParaRPr lang="en-MY"/>
          </a:p>
        </p:txBody>
      </p:sp>
      <p:sp>
        <p:nvSpPr>
          <p:cNvPr id="15" name="Text 9"/>
          <p:cNvSpPr txBox="1"/>
          <p:nvPr/>
        </p:nvSpPr>
        <p:spPr>
          <a:xfrm>
            <a:off x="7406640" y="3520440"/>
            <a:ext cx="4114800" cy="1143000"/>
          </a:xfrm>
          <a:prstGeom prst="rect">
            <a:avLst/>
          </a:prstGeom>
          <a:noFill/>
          <a:ln/>
        </p:spPr>
        <p:txBody>
          <a:bodyPr wrap="square" lIns="0" tIns="0" rIns="0" bIns="0" rtlCol="0" anchor="ctr"/>
          <a:lstStyle/>
          <a:p>
            <a:pPr marL="0" indent="0" algn="ctr">
              <a:buNone/>
            </a:pPr>
            <a:r>
              <a:rPr lang="en-US" sz="2200" b="1" i="1" dirty="0">
                <a:solidFill>
                  <a:srgbClr val="2A0F5E"/>
                </a:solidFill>
                <a:latin typeface="Cambria" pitchFamily="34" charset="0"/>
                <a:ea typeface="Cambria" pitchFamily="34" charset="-122"/>
                <a:cs typeface="Cambria" pitchFamily="34" charset="-120"/>
              </a:rPr>
              <a:t>Excellence in TVET</a:t>
            </a:r>
            <a:endParaRPr lang="en-US" sz="2200" dirty="0"/>
          </a:p>
          <a:p>
            <a:pPr marL="0" indent="0" algn="ctr">
              <a:buNone/>
            </a:pPr>
            <a:r>
              <a:rPr lang="en-US" sz="2200" b="1" i="1" dirty="0">
                <a:solidFill>
                  <a:srgbClr val="8000ED"/>
                </a:solidFill>
                <a:latin typeface="Cambria" pitchFamily="34" charset="0"/>
                <a:ea typeface="Cambria" pitchFamily="34" charset="-122"/>
                <a:cs typeface="Cambria" pitchFamily="34" charset="-120"/>
              </a:rPr>
              <a:t>and Entrepreneurship</a:t>
            </a:r>
            <a:endParaRPr lang="en-US" sz="2200" dirty="0"/>
          </a:p>
        </p:txBody>
      </p:sp>
      <p:pic>
        <p:nvPicPr>
          <p:cNvPr id="16" name="Image 4" descr="/home/claude/ppt/a/skyline.png"/>
          <p:cNvPicPr>
            <a:picLocks noChangeAspect="1"/>
          </p:cNvPicPr>
          <p:nvPr/>
        </p:nvPicPr>
        <p:blipFill>
          <a:blip r:embed="rId6"/>
          <a:stretch>
            <a:fillRect/>
          </a:stretch>
        </p:blipFill>
        <p:spPr>
          <a:xfrm>
            <a:off x="0" y="5760720"/>
            <a:ext cx="12191695" cy="1097280"/>
          </a:xfrm>
          <a:prstGeom prst="rect">
            <a:avLst/>
          </a:prstGeom>
        </p:spPr>
      </p:pic>
      <p:pic>
        <p:nvPicPr>
          <p:cNvPr id="18" name="Picture 17">
            <a:extLst>
              <a:ext uri="{FF2B5EF4-FFF2-40B4-BE49-F238E27FC236}">
                <a16:creationId xmlns:a16="http://schemas.microsoft.com/office/drawing/2014/main" id="{62E9D7D3-2612-A1CA-16C5-72DB0942BA3C}"/>
              </a:ext>
            </a:extLst>
          </p:cNvPr>
          <p:cNvPicPr>
            <a:picLocks noChangeAspect="1"/>
          </p:cNvPicPr>
          <p:nvPr/>
        </p:nvPicPr>
        <p:blipFill>
          <a:blip r:embed="rId7"/>
          <a:stretch>
            <a:fillRect/>
          </a:stretch>
        </p:blipFill>
        <p:spPr>
          <a:xfrm>
            <a:off x="9635264" y="448135"/>
            <a:ext cx="681768" cy="775105"/>
          </a:xfrm>
          <a:prstGeom prst="rect">
            <a:avLst/>
          </a:prstGeom>
        </p:spPr>
      </p:pic>
      <p:pic>
        <p:nvPicPr>
          <p:cNvPr id="20" name="Picture 19">
            <a:extLst>
              <a:ext uri="{FF2B5EF4-FFF2-40B4-BE49-F238E27FC236}">
                <a16:creationId xmlns:a16="http://schemas.microsoft.com/office/drawing/2014/main" id="{D17EA4FF-9064-0DE6-BC82-D03E1E52387D}"/>
              </a:ext>
            </a:extLst>
          </p:cNvPr>
          <p:cNvPicPr>
            <a:picLocks noChangeAspect="1"/>
          </p:cNvPicPr>
          <p:nvPr/>
        </p:nvPicPr>
        <p:blipFill>
          <a:blip r:embed="rId8"/>
          <a:stretch>
            <a:fillRect/>
          </a:stretch>
        </p:blipFill>
        <p:spPr>
          <a:xfrm>
            <a:off x="10428650" y="436936"/>
            <a:ext cx="1287326" cy="775105"/>
          </a:xfrm>
          <a:prstGeom prst="rect">
            <a:avLst/>
          </a:prstGeom>
        </p:spPr>
      </p:pic>
    </p:spTree>
  </p:cSld>
  <p:clrMapOvr>
    <a:masterClrMapping/>
  </p:clrMapOvr>
</p:sld>
</file>

<file path=ppt/theme/theme1.xml><?xml version="1.0" encoding="utf-8"?>
<a:theme xmlns:a="http://schemas.openxmlformats.org/drawingml/2006/main" name="ITARS 2027">
  <a:themeElements>
    <a:clrScheme name="ITARS 2027">
      <a:dk1>
        <a:srgbClr val="2B2147"/>
      </a:dk1>
      <a:lt1>
        <a:srgbClr val="FFFFFF"/>
      </a:lt1>
      <a:dk2>
        <a:srgbClr val="2A0F5E"/>
      </a:dk2>
      <a:lt2>
        <a:srgbClr val="F1EAFE"/>
      </a:lt2>
      <a:accent1>
        <a:srgbClr val="8000ED"/>
      </a:accent1>
      <a:accent2>
        <a:srgbClr val="D000D5"/>
      </a:accent2>
      <a:accent3>
        <a:srgbClr val="009DA8"/>
      </a:accent3>
      <a:accent4>
        <a:srgbClr val="0755EE"/>
      </a:accent4>
      <a:accent5>
        <a:srgbClr val="E8B338"/>
      </a:accent5>
      <a:accent6>
        <a:srgbClr val="A333F2"/>
      </a:accent6>
      <a:hlink>
        <a:srgbClr val="8000ED"/>
      </a:hlink>
      <a:folHlink>
        <a:srgbClr val="D000D5"/>
      </a:folHlink>
    </a:clrScheme>
    <a:fontScheme name="ITARS 2027">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TotalTime>
  <Words>856</Words>
  <Application>Microsoft Office PowerPoint</Application>
  <PresentationFormat>Widescreen</PresentationFormat>
  <Paragraphs>173</Paragraphs>
  <Slides>15</Slides>
  <Notes>15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Cambria</vt:lpstr>
      <vt:lpstr>ITARS 2027</vt:lpstr>
      <vt:lpstr>PowerPoint Presentation</vt:lpstr>
      <vt:lpstr>ABSTRACT</vt:lpstr>
      <vt:lpstr>TABLE OF CONTENTS</vt:lpstr>
      <vt:lpstr>INTRODUCTION</vt:lpstr>
      <vt:lpstr>INTRODUCTION</vt:lpstr>
      <vt:lpstr>PROBLEM STATEMENT</vt:lpstr>
      <vt:lpstr>OBJECTIVES</vt:lpstr>
      <vt:lpstr>RELATED WORKS</vt:lpstr>
      <vt:lpstr>METHODOLOGY</vt:lpstr>
      <vt:lpstr>RESULTS</vt:lpstr>
      <vt:lpstr>DISCUSSION</vt:lpstr>
      <vt:lpstr>CONCLUSION</vt:lpstr>
      <vt:lpstr>ACKNOWLEDGMENT</vt:lpstr>
      <vt:lpstr>REFERENCES</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ITARS 2027 Presentation Template</dc:title>
  <dc:subject>PptxGenJS Presentation</dc:subject>
  <dc:creator>ITARS 2027</dc:creator>
  <cp:lastModifiedBy>Julie Marlina</cp:lastModifiedBy>
  <cp:revision>2</cp:revision>
  <dcterms:created xsi:type="dcterms:W3CDTF">2026-10-26T05:10:48Z</dcterms:created>
  <dcterms:modified xsi:type="dcterms:W3CDTF">2026-10-26T05:16:20Z</dcterms:modified>
</cp:coreProperties>
</file>